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0"/>
  </p:notesMasterIdLst>
  <p:handoutMasterIdLst>
    <p:handoutMasterId r:id="rId11"/>
  </p:handoutMasterIdLst>
  <p:sldIdLst>
    <p:sldId id="261" r:id="rId2"/>
    <p:sldId id="481" r:id="rId3"/>
    <p:sldId id="615" r:id="rId4"/>
    <p:sldId id="616" r:id="rId5"/>
    <p:sldId id="624" r:id="rId6"/>
    <p:sldId id="627" r:id="rId7"/>
    <p:sldId id="628" r:id="rId8"/>
    <p:sldId id="610" r:id="rId9"/>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FFF"/>
    <a:srgbClr val="CCECFF"/>
    <a:srgbClr val="D5D5FF"/>
    <a:srgbClr val="9ED090"/>
    <a:srgbClr val="99FF99"/>
    <a:srgbClr val="EFF9FF"/>
    <a:srgbClr val="384A94"/>
    <a:srgbClr val="55C37A"/>
    <a:srgbClr val="FFFFCC"/>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89463" autoAdjust="0"/>
  </p:normalViewPr>
  <p:slideViewPr>
    <p:cSldViewPr>
      <p:cViewPr varScale="1">
        <p:scale>
          <a:sx n="43" d="100"/>
          <a:sy n="43" d="100"/>
        </p:scale>
        <p:origin x="1397" y="48"/>
      </p:cViewPr>
      <p:guideLst>
        <p:guide orient="horz" pos="2160"/>
        <p:guide pos="2880"/>
      </p:guideLst>
    </p:cSldViewPr>
  </p:slideViewPr>
  <p:notesTextViewPr>
    <p:cViewPr>
      <p:scale>
        <a:sx n="100" d="100"/>
        <a:sy n="100" d="100"/>
      </p:scale>
      <p:origin x="0" y="-605"/>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In Focus </a:t>
            </a:r>
            <a:r>
              <a:rPr lang="en-GB" dirty="0"/>
              <a:t>by Libby Walden is an information/explanation text that contains a range of topics from the natural and built environment e.g. ‘Animals’, ‘Transport’, ‘Ocean’ and ‘Buildings’, illustrated with close-ups, cross-sections and cutaways.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To establish a context for the focus on subordinate clauses, you might want to remind students of typical conventions of information/explanation texts, stressing the </a:t>
            </a:r>
            <a:r>
              <a:rPr lang="en-GB" i="1" dirty="0"/>
              <a:t>purpose</a:t>
            </a:r>
            <a:r>
              <a:rPr lang="en-GB" dirty="0"/>
              <a:t> of different features of language and layout. You could ask students to find their own examples of these features from a selection of information/explanation books in the classroom/library, and to add their own observations e.g. the use of labelled diagrams to support understanding of written text.</a:t>
            </a:r>
          </a:p>
          <a:p>
            <a:endParaRPr lang="en-GB" dirty="0"/>
          </a:p>
        </p:txBody>
      </p:sp>
      <p:sp>
        <p:nvSpPr>
          <p:cNvPr id="4" name="Slide Number Placeholder 3"/>
          <p:cNvSpPr>
            <a:spLocks noGrp="1"/>
          </p:cNvSpPr>
          <p:nvPr>
            <p:ph type="sldNum" sz="quarter" idx="10"/>
          </p:nvPr>
        </p:nvSpPr>
        <p:spPr/>
        <p:txBody>
          <a:bodyPr/>
          <a:lstStyle/>
          <a:p>
            <a:fld id="{38A1B173-494A-4405-BE01-BFC9AEC53747}" type="slidenum">
              <a:rPr lang="en-GB" smtClean="0"/>
              <a:pPr/>
              <a:t>3</a:t>
            </a:fld>
            <a:endParaRPr lang="en-GB" dirty="0"/>
          </a:p>
        </p:txBody>
      </p:sp>
    </p:spTree>
    <p:extLst>
      <p:ext uri="{BB962C8B-B14F-4D97-AF65-F5344CB8AC3E}">
        <p14:creationId xmlns:p14="http://schemas.microsoft.com/office/powerpoint/2010/main" val="414946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Students might not be familiar with the term non-finite verb, but use the examples to explain rather than abstract definitions. It may be helpful to draw attention to the verbs in both main and subordinate clauses, making a distinction between finite verbs that form a complete sentence and show tense (</a:t>
            </a:r>
            <a:r>
              <a:rPr lang="en-GB" i="1" u="sng" baseline="0" dirty="0"/>
              <a:t>was</a:t>
            </a:r>
            <a:r>
              <a:rPr lang="en-GB" i="1" baseline="0" dirty="0"/>
              <a:t> used, </a:t>
            </a:r>
            <a:r>
              <a:rPr lang="en-GB" i="1" u="sng" baseline="0" dirty="0"/>
              <a:t>has</a:t>
            </a:r>
            <a:r>
              <a:rPr lang="en-GB" i="1" baseline="0" dirty="0"/>
              <a:t> been, </a:t>
            </a:r>
            <a:r>
              <a:rPr lang="en-GB" i="1" u="sng" baseline="0" dirty="0"/>
              <a:t>was</a:t>
            </a:r>
            <a:r>
              <a:rPr lang="en-GB" i="1" baseline="0" dirty="0"/>
              <a:t> commissioned, </a:t>
            </a:r>
            <a:r>
              <a:rPr lang="en-GB" i="1" u="sng" baseline="0" dirty="0"/>
              <a:t>was</a:t>
            </a:r>
            <a:r>
              <a:rPr lang="en-GB" i="1" baseline="0" dirty="0"/>
              <a:t> gifted</a:t>
            </a:r>
            <a:r>
              <a:rPr lang="en-GB" baseline="0" dirty="0"/>
              <a:t>) and non-finite verbs (</a:t>
            </a:r>
            <a:r>
              <a:rPr lang="en-GB" i="1" baseline="0" dirty="0"/>
              <a:t>standing, situated, built, to win</a:t>
            </a:r>
            <a:r>
              <a:rPr lang="en-GB" baseline="0" dirty="0"/>
              <a:t>) that do not show tense and therefore are never the main verb in a sentence. Most non-finite verbs are infinitives and participles (past or present).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i="0" baseline="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i="0" baseline="0" dirty="0"/>
              <a:t>In discussing the slide examples, you can stress that the subordinate clauses add detail about </a:t>
            </a:r>
            <a:r>
              <a:rPr lang="en-GB" i="0" u="sng" baseline="0" dirty="0"/>
              <a:t>where </a:t>
            </a:r>
            <a:r>
              <a:rPr lang="en-GB" i="0" baseline="0" dirty="0"/>
              <a:t>the buildings are (the first two sentences) and </a:t>
            </a:r>
            <a:r>
              <a:rPr lang="en-GB" i="0" u="sng" baseline="0" dirty="0"/>
              <a:t>why</a:t>
            </a:r>
            <a:r>
              <a:rPr lang="en-GB" i="0" baseline="0" dirty="0"/>
              <a:t> they were built (the third and fourth sentences).</a:t>
            </a:r>
          </a:p>
          <a:p>
            <a:endParaRPr lang="en-GB" baseline="0" dirty="0"/>
          </a:p>
          <a:p>
            <a:r>
              <a:rPr lang="en-GB" baseline="0" dirty="0"/>
              <a:t>You can generate similar examples from the information on the slide </a:t>
            </a:r>
            <a:r>
              <a:rPr lang="en-GB" baseline="0" dirty="0" err="1"/>
              <a:t>e.g</a:t>
            </a:r>
            <a:r>
              <a:rPr lang="en-GB" baseline="0" dirty="0"/>
              <a:t>:</a:t>
            </a:r>
          </a:p>
          <a:p>
            <a:r>
              <a:rPr lang="en-GB" b="1" i="1" u="sng" baseline="0" dirty="0"/>
              <a:t>Situated</a:t>
            </a:r>
            <a:r>
              <a:rPr lang="en-GB" i="1" u="sng" baseline="0" dirty="0"/>
              <a:t> in the centre of Rome</a:t>
            </a:r>
            <a:r>
              <a:rPr lang="en-GB" i="1" baseline="0" dirty="0"/>
              <a:t>, the Colosseum was used for gladiator contests, mock battles, animal hunts and religious sacrifices.</a:t>
            </a:r>
          </a:p>
          <a:p>
            <a:r>
              <a:rPr lang="en-GB" b="1" i="1" u="sng" baseline="0" dirty="0"/>
              <a:t>Built</a:t>
            </a:r>
            <a:r>
              <a:rPr lang="en-GB" i="1" u="sng" baseline="0" dirty="0"/>
              <a:t> for gladiator contests, mock battles, animal hunts and religious sacrifices</a:t>
            </a:r>
            <a:r>
              <a:rPr lang="en-GB" i="1" baseline="0" dirty="0"/>
              <a:t>, the Colosseum stands in the centre of the Italian capital.</a:t>
            </a:r>
          </a:p>
          <a:p>
            <a:r>
              <a:rPr lang="en-GB" b="1" i="1" u="sng" baseline="0" dirty="0"/>
              <a:t>Commissioned</a:t>
            </a:r>
            <a:r>
              <a:rPr lang="en-GB" i="1" u="sng" baseline="0" dirty="0"/>
              <a:t> by the Mughal Emperor Shah Jahan in 1631</a:t>
            </a:r>
            <a:r>
              <a:rPr lang="en-GB" i="1" baseline="0" dirty="0"/>
              <a:t>, the Taj Mahal was built in memory of his favourite wife, Mumtaz Mahal.</a:t>
            </a:r>
          </a:p>
          <a:p>
            <a:r>
              <a:rPr lang="en-GB" b="1" i="1" u="sng" baseline="0" dirty="0"/>
              <a:t>Standing</a:t>
            </a:r>
            <a:r>
              <a:rPr lang="en-GB" i="1" u="sng" baseline="0" dirty="0"/>
              <a:t> in Washington DC</a:t>
            </a:r>
            <a:r>
              <a:rPr lang="en-GB" i="1" baseline="0" dirty="0"/>
              <a:t>, the White House has been the official home and workplace of the President of the United States of America for over 200 years.</a:t>
            </a:r>
          </a:p>
          <a:p>
            <a:r>
              <a:rPr lang="en-GB" i="1" baseline="0" dirty="0"/>
              <a:t>The White House was built </a:t>
            </a:r>
            <a:r>
              <a:rPr lang="en-GB" b="1" i="1" u="sng" baseline="0" dirty="0"/>
              <a:t>to be </a:t>
            </a:r>
            <a:r>
              <a:rPr lang="en-GB" i="1" u="sng" baseline="0" dirty="0"/>
              <a:t>the official home and workplace of the President of the United States of America.</a:t>
            </a:r>
          </a:p>
          <a:p>
            <a:endParaRPr lang="en-GB" i="0" baseline="0" dirty="0"/>
          </a:p>
          <a:p>
            <a:r>
              <a:rPr lang="en-GB" i="0" baseline="0" dirty="0"/>
              <a:t>You can ask students what they notice about the position of the subordinate clause in each sentence and experiment with altering the position in the exemplar sentences, noting which changes work and which don’t. More examples of this are shown on the next slide.</a:t>
            </a:r>
          </a:p>
          <a:p>
            <a:endParaRPr lang="en-GB" i="1" baseline="0" dirty="0"/>
          </a:p>
          <a:p>
            <a:endParaRPr lang="en-GB" i="1" baseline="0" dirty="0"/>
          </a:p>
          <a:p>
            <a:endParaRPr lang="en-GB" i="1" baseline="0" dirty="0"/>
          </a:p>
          <a:p>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4158676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model for students different ways of combining the sentences above, encouraging them to experiment with possible versions and drawing attention to how altering the position of main and subordinate clauses can create subtle shifts of emphasis on meaning. Feedback examples are provided on the next slide.</a:t>
            </a:r>
            <a:endParaRPr lang="en-GB" i="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293500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You can model for students explanation of the effects of altering clause order in sentences, which of course are not ‘fixed’ but a matter of interpretation.</a:t>
            </a:r>
          </a:p>
          <a:p>
            <a:r>
              <a:rPr lang="en-GB" i="0" dirty="0"/>
              <a:t>The next slide shows a re-ordered version of the sentence about trapdoors and deliberately repeats the same explanation to encourage students to make links between language choices and their effect on meaning.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783934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You can model for students the difference between </a:t>
            </a:r>
            <a:r>
              <a:rPr lang="en-GB" b="1" i="0" dirty="0"/>
              <a:t>finite</a:t>
            </a:r>
            <a:r>
              <a:rPr lang="en-GB" i="0" dirty="0"/>
              <a:t> and </a:t>
            </a:r>
            <a:r>
              <a:rPr lang="en-GB" i="0" u="sng" dirty="0"/>
              <a:t>non-finite clauses </a:t>
            </a:r>
            <a:r>
              <a:rPr lang="en-GB" i="0" dirty="0"/>
              <a:t>by generating more examples </a:t>
            </a:r>
            <a:r>
              <a:rPr lang="en-GB" i="0" dirty="0" err="1"/>
              <a:t>e.g</a:t>
            </a:r>
            <a:r>
              <a:rPr lang="en-GB" i="0" dirty="0"/>
              <a:t>:</a:t>
            </a:r>
          </a:p>
          <a:p>
            <a:r>
              <a:rPr lang="en-GB" i="1" u="sng" dirty="0"/>
              <a:t>Hiding</a:t>
            </a:r>
            <a:r>
              <a:rPr lang="en-GB" i="1" dirty="0"/>
              <a:t> the 36 trapdoors underneath the sandy arena floor </a:t>
            </a:r>
            <a:r>
              <a:rPr lang="en-GB" b="1" i="1" dirty="0"/>
              <a:t>allowed</a:t>
            </a:r>
            <a:r>
              <a:rPr lang="en-GB" i="1" dirty="0"/>
              <a:t> them </a:t>
            </a:r>
            <a:r>
              <a:rPr lang="en-GB" i="1" u="sng" dirty="0"/>
              <a:t>to be opened </a:t>
            </a:r>
            <a:r>
              <a:rPr lang="en-GB" i="1" dirty="0"/>
              <a:t>mid-event for wild animals and extra gladiators </a:t>
            </a:r>
            <a:r>
              <a:rPr lang="en-GB" i="1" u="sng" dirty="0"/>
              <a:t>to enter.</a:t>
            </a:r>
          </a:p>
          <a:p>
            <a:endParaRPr lang="en-GB" i="1" u="sng"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3713460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worth stressing the succinct way in which information can be conveyed through non-finite clauses and you might like to collect common examples from a range of information/explanation texts that illustrate this. Examples from the ‘</a:t>
            </a:r>
            <a:r>
              <a:rPr lang="en-GB" i="1" dirty="0"/>
              <a:t>In Focus’ </a:t>
            </a:r>
            <a:r>
              <a:rPr lang="en-GB" i="0" dirty="0"/>
              <a:t>section, ‘</a:t>
            </a:r>
            <a:r>
              <a:rPr lang="en-GB" i="1" dirty="0"/>
              <a:t>Buildings’ </a:t>
            </a:r>
            <a:r>
              <a:rPr lang="en-GB" dirty="0"/>
              <a:t>include: </a:t>
            </a:r>
          </a:p>
          <a:p>
            <a:r>
              <a:rPr lang="en-GB" u="none" dirty="0"/>
              <a:t>commissioned by/completed in/known</a:t>
            </a:r>
            <a:r>
              <a:rPr lang="en-GB" dirty="0"/>
              <a:t> as/situated in/built by/built between/designed by/based on/decorated with/used for/</a:t>
            </a:r>
          </a:p>
          <a:p>
            <a:r>
              <a:rPr lang="en-GB" dirty="0"/>
              <a:t>divided into</a:t>
            </a:r>
          </a:p>
          <a:p>
            <a:r>
              <a:rPr lang="en-GB" dirty="0"/>
              <a:t>lying near/standing in/sitting on/forming/taking place in/housing/helping to/containing</a:t>
            </a:r>
          </a:p>
          <a:p>
            <a:r>
              <a:rPr lang="en-GB" dirty="0"/>
              <a:t>to inspire/to dazzle/to complete/to represent/to transport/to seat/to house/to allow/to hide/to look like</a:t>
            </a:r>
          </a:p>
          <a:p>
            <a:endParaRPr lang="en-GB" dirty="0"/>
          </a:p>
          <a:p>
            <a:r>
              <a:rPr lang="en-GB" dirty="0"/>
              <a:t>For information: </a:t>
            </a:r>
          </a:p>
          <a:p>
            <a:r>
              <a:rPr lang="en-GB" dirty="0"/>
              <a:t>Non-finite verbs are </a:t>
            </a:r>
            <a:r>
              <a:rPr lang="en-GB" i="1" dirty="0"/>
              <a:t>one</a:t>
            </a:r>
            <a:r>
              <a:rPr lang="en-GB" dirty="0"/>
              <a:t> way of forming subordinate clauses. They can also be formed:</a:t>
            </a:r>
          </a:p>
          <a:p>
            <a:pPr marL="171450" indent="-171450">
              <a:buFont typeface="Wingdings" panose="05000000000000000000" pitchFamily="2" charset="2"/>
              <a:buChar char="§"/>
            </a:pPr>
            <a:r>
              <a:rPr lang="en-GB" dirty="0"/>
              <a:t>with a </a:t>
            </a:r>
            <a:r>
              <a:rPr lang="en-GB" b="1" dirty="0"/>
              <a:t>subordinating conjunction </a:t>
            </a:r>
            <a:r>
              <a:rPr lang="en-GB" dirty="0"/>
              <a:t>and </a:t>
            </a:r>
            <a:r>
              <a:rPr lang="en-GB" b="1" u="none" dirty="0"/>
              <a:t>finite verb </a:t>
            </a:r>
            <a:r>
              <a:rPr lang="en-GB" dirty="0"/>
              <a:t>(one that can change tense + modal verbs).</a:t>
            </a:r>
          </a:p>
          <a:p>
            <a:pPr marL="0" indent="0">
              <a:buFont typeface="Wingdings" panose="05000000000000000000" pitchFamily="2" charset="2"/>
              <a:buNone/>
            </a:pPr>
            <a:r>
              <a:rPr lang="en-GB" dirty="0"/>
              <a:t>Examples from </a:t>
            </a:r>
            <a:r>
              <a:rPr lang="en-GB" i="1" dirty="0"/>
              <a:t>In Focus </a:t>
            </a:r>
            <a:r>
              <a:rPr lang="en-GB" i="0" dirty="0"/>
              <a:t>section on the Colosseum:</a:t>
            </a:r>
          </a:p>
          <a:p>
            <a:pPr marL="0" indent="0">
              <a:buFont typeface="Wingdings" panose="05000000000000000000" pitchFamily="2" charset="2"/>
              <a:buNone/>
            </a:pPr>
            <a:r>
              <a:rPr lang="en-GB" i="1" dirty="0"/>
              <a:t>A canvas awning was fixed across the open roof of the arena and drawn across </a:t>
            </a:r>
            <a:r>
              <a:rPr lang="en-GB" b="1" i="1" u="sng" dirty="0"/>
              <a:t>when</a:t>
            </a:r>
            <a:r>
              <a:rPr lang="en-GB" i="1" u="sng" dirty="0"/>
              <a:t> the heat of the sun </a:t>
            </a:r>
            <a:r>
              <a:rPr lang="en-GB" b="1" i="1" u="sng" dirty="0"/>
              <a:t>became</a:t>
            </a:r>
            <a:r>
              <a:rPr lang="en-GB" i="1" u="sng" dirty="0"/>
              <a:t> unbearable for the expectant audience.  </a:t>
            </a:r>
          </a:p>
          <a:p>
            <a:pPr marL="0" indent="0">
              <a:buFont typeface="Wingdings" panose="05000000000000000000" pitchFamily="2" charset="2"/>
              <a:buNone/>
            </a:pPr>
            <a:r>
              <a:rPr lang="en-GB" i="1" u="none" dirty="0"/>
              <a:t>On more than one occasion the arena was flooded </a:t>
            </a:r>
            <a:r>
              <a:rPr lang="en-GB" b="1" i="1" u="sng" dirty="0"/>
              <a:t>so that </a:t>
            </a:r>
            <a:r>
              <a:rPr lang="en-GB" i="1" u="sng" dirty="0"/>
              <a:t>a mock sea battle </a:t>
            </a:r>
            <a:r>
              <a:rPr lang="en-GB" b="1" i="1" u="sng" dirty="0"/>
              <a:t>could</a:t>
            </a:r>
            <a:r>
              <a:rPr lang="en-GB" i="1" u="sng" dirty="0"/>
              <a:t> be staged.</a:t>
            </a:r>
            <a:endParaRPr lang="en-GB" i="1" u="none" dirty="0"/>
          </a:p>
          <a:p>
            <a:pPr marL="0" indent="0">
              <a:buFont typeface="Wingdings" panose="05000000000000000000" pitchFamily="2" charset="2"/>
              <a:buNone/>
            </a:pPr>
            <a:r>
              <a:rPr lang="en-GB" i="1" dirty="0"/>
              <a:t>It seated approximately 55,000 spectators, </a:t>
            </a:r>
            <a:r>
              <a:rPr lang="en-GB" b="1" i="1" u="sng" dirty="0"/>
              <a:t>which is </a:t>
            </a:r>
            <a:r>
              <a:rPr lang="en-GB" i="1" u="sng" dirty="0"/>
              <a:t>a similar capacity to modern sports stadiums</a:t>
            </a:r>
            <a:r>
              <a:rPr lang="en-GB" i="1" dirty="0"/>
              <a:t>, </a:t>
            </a:r>
            <a:r>
              <a:rPr lang="en-GB" b="1" i="1" u="sng" dirty="0"/>
              <a:t>although</a:t>
            </a:r>
            <a:r>
              <a:rPr lang="en-GB" i="1" u="sng" dirty="0"/>
              <a:t> the events </a:t>
            </a:r>
            <a:r>
              <a:rPr lang="en-GB" b="0" i="1" u="sng" dirty="0"/>
              <a:t>that took </a:t>
            </a:r>
            <a:r>
              <a:rPr lang="en-GB" i="1" u="sng" dirty="0"/>
              <a:t>place there </a:t>
            </a:r>
            <a:r>
              <a:rPr lang="en-GB" b="1" i="1" u="sng" dirty="0"/>
              <a:t>were</a:t>
            </a:r>
            <a:r>
              <a:rPr lang="en-GB" i="1" u="sng" dirty="0"/>
              <a:t> a little more brutal than today’s football games!</a:t>
            </a:r>
          </a:p>
          <a:p>
            <a:pPr marL="0" indent="0">
              <a:buFont typeface="Wingdings" panose="05000000000000000000" pitchFamily="2" charset="2"/>
              <a:buNone/>
            </a:pPr>
            <a:endParaRPr lang="en-GB" i="1" u="sng" dirty="0"/>
          </a:p>
          <a:p>
            <a:pPr marL="171450" indent="-171450">
              <a:buFont typeface="Wingdings" panose="05000000000000000000" pitchFamily="2" charset="2"/>
              <a:buChar char="§"/>
            </a:pPr>
            <a:r>
              <a:rPr lang="en-GB" i="0" u="none" dirty="0"/>
              <a:t>A relative clause is a specific type of subordinate clause that is used to add detail or information to a </a:t>
            </a:r>
            <a:r>
              <a:rPr lang="en-GB" i="1" u="none" dirty="0"/>
              <a:t>NOUN</a:t>
            </a:r>
            <a:r>
              <a:rPr lang="en-GB" i="0" u="none" dirty="0"/>
              <a:t>, so is part of an expanded noun phrase. </a:t>
            </a:r>
          </a:p>
          <a:p>
            <a:pPr marL="0" indent="0">
              <a:buFont typeface="Wingdings" panose="05000000000000000000" pitchFamily="2" charset="2"/>
              <a:buNone/>
            </a:pPr>
            <a:r>
              <a:rPr lang="en-GB" i="1" u="none" dirty="0"/>
              <a:t>The EVENTS </a:t>
            </a:r>
            <a:r>
              <a:rPr lang="en-GB" b="1" i="1" u="sng" dirty="0"/>
              <a:t>that</a:t>
            </a:r>
            <a:r>
              <a:rPr lang="en-GB" i="1" u="sng" dirty="0"/>
              <a:t> </a:t>
            </a:r>
            <a:r>
              <a:rPr lang="en-GB" b="1" i="1" u="sng" dirty="0"/>
              <a:t>took</a:t>
            </a:r>
            <a:r>
              <a:rPr lang="en-GB" i="1" u="sng" dirty="0"/>
              <a:t> place there </a:t>
            </a:r>
            <a:r>
              <a:rPr lang="en-GB" i="1" u="none" dirty="0"/>
              <a:t>were a little more brutal than today’s football games.</a:t>
            </a:r>
          </a:p>
          <a:p>
            <a:pPr marL="0" indent="0">
              <a:buFont typeface="Wingdings" panose="05000000000000000000" pitchFamily="2" charset="2"/>
              <a:buNone/>
            </a:pPr>
            <a:r>
              <a:rPr lang="en-GB" i="1" u="none" dirty="0"/>
              <a:t>The floor of the arena was covered in SAND </a:t>
            </a:r>
            <a:r>
              <a:rPr lang="en-GB" i="1" u="sng" dirty="0"/>
              <a:t>that was often dyed red </a:t>
            </a:r>
            <a:r>
              <a:rPr lang="en-GB" i="1" u="none" dirty="0"/>
              <a:t>to hide any unsightly blood spilt during the sacrifices or battles.</a:t>
            </a: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r>
              <a:rPr lang="en-GB" i="0" u="none" dirty="0"/>
              <a:t>Relative clauses begin with a </a:t>
            </a:r>
            <a:r>
              <a:rPr lang="en-GB" b="1" i="0" u="none" dirty="0"/>
              <a:t>relative pronoun </a:t>
            </a:r>
            <a:r>
              <a:rPr lang="en-GB" i="0" u="none" dirty="0"/>
              <a:t>(relating back to the noun), e.g. </a:t>
            </a:r>
            <a:r>
              <a:rPr lang="en-GB" i="0" u="sng" dirty="0"/>
              <a:t>that, which, who, whose</a:t>
            </a:r>
            <a:r>
              <a:rPr lang="en-GB" i="0" u="none" dirty="0"/>
              <a:t>.</a:t>
            </a: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endParaRPr lang="en-GB" i="0" u="none" dirty="0"/>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r>
              <a:rPr lang="en-GB" i="0" u="none" dirty="0"/>
              <a:t>These types of subordinate clauses are covered in separate PowerPoints.</a:t>
            </a: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endParaRPr lang="en-GB" i="1" u="none" dirty="0"/>
          </a:p>
          <a:p>
            <a:pPr marL="0" indent="0">
              <a:buFont typeface="Wingdings" panose="05000000000000000000" pitchFamily="2" charset="2"/>
              <a:buNone/>
            </a:pPr>
            <a:endParaRPr lang="en-GB" i="0" u="none"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2308324"/>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Providing layers of detail in information texts by using non-finite subordinate clauses</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482" y="191743"/>
            <a:ext cx="8841037" cy="1055077"/>
          </a:xfrm>
        </p:spPr>
        <p:txBody>
          <a:bodyPr>
            <a:noAutofit/>
          </a:bodyPr>
          <a:lstStyle/>
          <a:p>
            <a:r>
              <a:rPr lang="en-GB" sz="3600" dirty="0">
                <a:effectLst>
                  <a:outerShdw blurRad="38100" dist="38100" dir="2700000" algn="tl">
                    <a:srgbClr val="000000">
                      <a:alpha val="43137"/>
                    </a:srgbClr>
                  </a:outerShdw>
                </a:effectLst>
              </a:rPr>
              <a:t>Writing to inform and explain</a:t>
            </a:r>
          </a:p>
        </p:txBody>
      </p:sp>
      <p:sp>
        <p:nvSpPr>
          <p:cNvPr id="4" name="TextBox 3"/>
          <p:cNvSpPr txBox="1"/>
          <p:nvPr/>
        </p:nvSpPr>
        <p:spPr>
          <a:xfrm>
            <a:off x="554483" y="1823361"/>
            <a:ext cx="4128299" cy="702756"/>
          </a:xfrm>
          <a:prstGeom prst="rect">
            <a:avLst/>
          </a:prstGeom>
          <a:noFill/>
        </p:spPr>
        <p:txBody>
          <a:bodyPr wrap="square" rtlCol="0">
            <a:spAutoFit/>
          </a:bodyPr>
          <a:lstStyle/>
          <a:p>
            <a:pPr>
              <a:lnSpc>
                <a:spcPts val="2585"/>
              </a:lnSpc>
            </a:pPr>
            <a:endParaRPr lang="en-GB" sz="1846" i="1" dirty="0">
              <a:solidFill>
                <a:srgbClr val="FF0000"/>
              </a:solidFill>
              <a:latin typeface="Arial" panose="020B0604020202020204" pitchFamily="34" charset="0"/>
              <a:cs typeface="Arial" panose="020B0604020202020204" pitchFamily="34" charset="0"/>
            </a:endParaRPr>
          </a:p>
          <a:p>
            <a:endParaRPr lang="en-GB" dirty="0"/>
          </a:p>
        </p:txBody>
      </p:sp>
      <p:sp>
        <p:nvSpPr>
          <p:cNvPr id="10" name="Rounded Rectangle 9"/>
          <p:cNvSpPr/>
          <p:nvPr/>
        </p:nvSpPr>
        <p:spPr>
          <a:xfrm>
            <a:off x="7289886" y="152684"/>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pic>
        <p:nvPicPr>
          <p:cNvPr id="11" name="Content Placeholder 3">
            <a:extLst>
              <a:ext uri="{FF2B5EF4-FFF2-40B4-BE49-F238E27FC236}">
                <a16:creationId xmlns:a16="http://schemas.microsoft.com/office/drawing/2014/main" id="{095A9413-375E-4EA9-9BAE-8D6ECBD127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164288" y="755972"/>
            <a:ext cx="1921718" cy="1770145"/>
          </a:xfrm>
          <a:prstGeom prst="rect">
            <a:avLst/>
          </a:prstGeom>
          <a:noFill/>
          <a:ln w="9525">
            <a:noFill/>
            <a:miter lim="800000"/>
            <a:headEnd/>
            <a:tailEnd/>
          </a:ln>
          <a:effectLst/>
        </p:spPr>
      </p:pic>
      <p:sp>
        <p:nvSpPr>
          <p:cNvPr id="12" name="TextBox 11">
            <a:extLst>
              <a:ext uri="{FF2B5EF4-FFF2-40B4-BE49-F238E27FC236}">
                <a16:creationId xmlns:a16="http://schemas.microsoft.com/office/drawing/2014/main" id="{A64A608D-BC0F-494B-B8DE-7E40C41E33C9}"/>
              </a:ext>
            </a:extLst>
          </p:cNvPr>
          <p:cNvSpPr txBox="1"/>
          <p:nvPr/>
        </p:nvSpPr>
        <p:spPr>
          <a:xfrm>
            <a:off x="179512" y="1107719"/>
            <a:ext cx="6984776" cy="5632311"/>
          </a:xfrm>
          <a:prstGeom prst="rect">
            <a:avLst/>
          </a:prstGeom>
          <a:noFill/>
        </p:spPr>
        <p:txBody>
          <a:bodyPr wrap="square" rtlCol="0">
            <a:spAutoFit/>
          </a:bodyPr>
          <a:lstStyle/>
          <a:p>
            <a:r>
              <a:rPr lang="en-GB" sz="2000" dirty="0">
                <a:latin typeface="+mn-lt"/>
              </a:rPr>
              <a:t>Typical features of information/explanation texts include:</a:t>
            </a:r>
          </a:p>
          <a:p>
            <a:pPr marL="285750" indent="-285750">
              <a:buFont typeface="Wingdings" panose="05000000000000000000" pitchFamily="2" charset="2"/>
              <a:buChar char="§"/>
            </a:pPr>
            <a:r>
              <a:rPr lang="en-GB" sz="2000" dirty="0">
                <a:latin typeface="+mn-lt"/>
              </a:rPr>
              <a:t>Headings and sub headings that sum up the topic and sections within it: </a:t>
            </a:r>
            <a:r>
              <a:rPr lang="en-GB" sz="2000" i="1" dirty="0">
                <a:solidFill>
                  <a:srgbClr val="FF0000"/>
                </a:solidFill>
                <a:latin typeface="+mn-lt"/>
              </a:rPr>
              <a:t>Famous Buildings/The Taj Mahal </a:t>
            </a:r>
          </a:p>
          <a:p>
            <a:pPr marL="285750" indent="-285750">
              <a:buFont typeface="Wingdings" panose="05000000000000000000" pitchFamily="2" charset="2"/>
              <a:buChar char="§"/>
            </a:pPr>
            <a:r>
              <a:rPr lang="en-GB" sz="2000" dirty="0">
                <a:latin typeface="+mn-lt"/>
                <a:cs typeface="Calibri" pitchFamily="34" charset="0"/>
              </a:rPr>
              <a:t>Clear statement sentences, especially at the start of paragraphs or sections, that introduce the topic: </a:t>
            </a:r>
            <a:r>
              <a:rPr lang="en-GB" sz="2000" i="1" dirty="0">
                <a:solidFill>
                  <a:srgbClr val="FF0000"/>
                </a:solidFill>
                <a:latin typeface="+mn-lt"/>
                <a:cs typeface="Calibri" pitchFamily="34" charset="0"/>
              </a:rPr>
              <a:t>The use and purpose of a building defines it and gives it meaning, significance and history.</a:t>
            </a:r>
          </a:p>
          <a:p>
            <a:pPr marL="285750" indent="-285750">
              <a:buFont typeface="Wingdings" panose="05000000000000000000" pitchFamily="2" charset="2"/>
              <a:buChar char="§"/>
            </a:pPr>
            <a:r>
              <a:rPr lang="en-GB" sz="2000" dirty="0">
                <a:latin typeface="+mn-lt"/>
                <a:cs typeface="Calibri" pitchFamily="34" charset="0"/>
              </a:rPr>
              <a:t>Facts and statistics that point out special features: </a:t>
            </a:r>
            <a:r>
              <a:rPr lang="en-GB" sz="2000" i="1" dirty="0">
                <a:solidFill>
                  <a:srgbClr val="FF0000"/>
                </a:solidFill>
                <a:latin typeface="+mn-lt"/>
                <a:cs typeface="Calibri" pitchFamily="34" charset="0"/>
              </a:rPr>
              <a:t>The White House contains 132 rooms, 32 bathrooms, 412 doors, 147 windows, 7 staircases and 3 lifts!</a:t>
            </a:r>
          </a:p>
          <a:p>
            <a:pPr marL="285750" indent="-285750">
              <a:buFont typeface="Wingdings" panose="05000000000000000000" pitchFamily="2" charset="2"/>
              <a:buChar char="§"/>
            </a:pPr>
            <a:r>
              <a:rPr lang="en-GB" sz="2000" dirty="0">
                <a:latin typeface="+mn-lt"/>
                <a:cs typeface="Calibri" pitchFamily="34" charset="0"/>
              </a:rPr>
              <a:t>Technical or specialist vocabulary to provide an authoritative, ‘expert’ voice: </a:t>
            </a:r>
            <a:r>
              <a:rPr lang="en-GB" sz="2000" i="1" dirty="0">
                <a:solidFill>
                  <a:srgbClr val="FF0000"/>
                </a:solidFill>
                <a:latin typeface="+mn-lt"/>
                <a:cs typeface="Calibri" pitchFamily="34" charset="0"/>
              </a:rPr>
              <a:t>The central dome is an onion or </a:t>
            </a:r>
            <a:r>
              <a:rPr lang="en-GB" sz="2000" i="1" dirty="0" err="1">
                <a:solidFill>
                  <a:srgbClr val="FF0000"/>
                </a:solidFill>
                <a:latin typeface="+mn-lt"/>
                <a:cs typeface="Calibri" pitchFamily="34" charset="0"/>
              </a:rPr>
              <a:t>amrud</a:t>
            </a:r>
            <a:r>
              <a:rPr lang="en-GB" sz="2000" i="1" dirty="0">
                <a:solidFill>
                  <a:srgbClr val="FF0000"/>
                </a:solidFill>
                <a:latin typeface="+mn-lt"/>
                <a:cs typeface="Calibri" pitchFamily="34" charset="0"/>
              </a:rPr>
              <a:t> dome, a style typical of Islamic architecture.</a:t>
            </a:r>
          </a:p>
          <a:p>
            <a:pPr marL="285750" indent="-285750">
              <a:buFont typeface="Wingdings" panose="05000000000000000000" pitchFamily="2" charset="2"/>
              <a:buChar char="§"/>
            </a:pPr>
            <a:r>
              <a:rPr lang="en-GB" sz="2000" dirty="0">
                <a:latin typeface="+mn-lt"/>
                <a:cs typeface="Calibri" pitchFamily="34" charset="0"/>
              </a:rPr>
              <a:t>Expanded noun phrases that provide detailed description in a succinct and precise way: </a:t>
            </a:r>
            <a:r>
              <a:rPr lang="en-GB" sz="2000" i="1" dirty="0">
                <a:solidFill>
                  <a:srgbClr val="FF0000"/>
                </a:solidFill>
                <a:latin typeface="+mn-lt"/>
                <a:cs typeface="Calibri" pitchFamily="34" charset="0"/>
              </a:rPr>
              <a:t>this perfectly symmetrical marble tomb</a:t>
            </a:r>
            <a:r>
              <a:rPr lang="en-GB" sz="2000" dirty="0">
                <a:solidFill>
                  <a:srgbClr val="FF0000"/>
                </a:solidFill>
                <a:latin typeface="+mn-lt"/>
                <a:cs typeface="Calibri" pitchFamily="34" charset="0"/>
              </a:rPr>
              <a:t>; </a:t>
            </a:r>
            <a:r>
              <a:rPr lang="en-GB" sz="2000" i="1" dirty="0">
                <a:solidFill>
                  <a:srgbClr val="FF0000"/>
                </a:solidFill>
                <a:latin typeface="+mn-lt"/>
                <a:cs typeface="Calibri" pitchFamily="34" charset="0"/>
              </a:rPr>
              <a:t>tall, decorative spires called </a:t>
            </a:r>
            <a:r>
              <a:rPr lang="en-GB" sz="2000" i="1" dirty="0" err="1">
                <a:solidFill>
                  <a:srgbClr val="FF0000"/>
                </a:solidFill>
                <a:latin typeface="+mn-lt"/>
                <a:cs typeface="Calibri" pitchFamily="34" charset="0"/>
              </a:rPr>
              <a:t>guldasta</a:t>
            </a:r>
            <a:endParaRPr lang="en-GB" sz="2000" i="1" dirty="0">
              <a:solidFill>
                <a:srgbClr val="FF0000"/>
              </a:solidFill>
              <a:latin typeface="+mn-lt"/>
              <a:cs typeface="Calibri" pitchFamily="34" charset="0"/>
            </a:endParaRPr>
          </a:p>
          <a:p>
            <a:pPr marL="285750" indent="-285750">
              <a:buFont typeface="Wingdings" panose="05000000000000000000" pitchFamily="2" charset="2"/>
              <a:buChar char="§"/>
            </a:pPr>
            <a:r>
              <a:rPr lang="en-GB" sz="2000" dirty="0">
                <a:latin typeface="+mn-lt"/>
                <a:cs typeface="Calibri" pitchFamily="34" charset="0"/>
              </a:rPr>
              <a:t>A mix of past and present tense: </a:t>
            </a:r>
            <a:r>
              <a:rPr lang="en-GB" sz="2000" i="1" dirty="0">
                <a:solidFill>
                  <a:srgbClr val="FF0000"/>
                </a:solidFill>
                <a:latin typeface="+mn-lt"/>
                <a:cs typeface="Calibri" pitchFamily="34" charset="0"/>
              </a:rPr>
              <a:t>The cathedral was completed in 1561; It has nine brightly-coloured domes</a:t>
            </a:r>
            <a:r>
              <a:rPr lang="en-GB" sz="2000" dirty="0">
                <a:latin typeface="+mn-lt"/>
                <a:cs typeface="Calibri" pitchFamily="34" charset="0"/>
              </a:rPr>
              <a:t>. </a:t>
            </a:r>
            <a:endParaRPr lang="en-GB" sz="2000" dirty="0">
              <a:latin typeface="+mn-lt"/>
            </a:endParaRPr>
          </a:p>
        </p:txBody>
      </p:sp>
      <p:pic>
        <p:nvPicPr>
          <p:cNvPr id="15" name="Picture 14" descr="A close up of text on a white surface&#10;&#10;Description automatically generated">
            <a:extLst>
              <a:ext uri="{FF2B5EF4-FFF2-40B4-BE49-F238E27FC236}">
                <a16:creationId xmlns:a16="http://schemas.microsoft.com/office/drawing/2014/main" id="{6421B44F-1357-49C5-99A3-F5F45D3987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5079403"/>
            <a:ext cx="1921718" cy="1778597"/>
          </a:xfrm>
          <a:prstGeom prst="rect">
            <a:avLst/>
          </a:prstGeom>
        </p:spPr>
      </p:pic>
      <p:pic>
        <p:nvPicPr>
          <p:cNvPr id="17" name="Picture 16" descr="A close up of text on a white background&#10;&#10;Description automatically generated">
            <a:extLst>
              <a:ext uri="{FF2B5EF4-FFF2-40B4-BE49-F238E27FC236}">
                <a16:creationId xmlns:a16="http://schemas.microsoft.com/office/drawing/2014/main" id="{DD5E5693-AC59-4F36-ACAA-CE0527943B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4288" y="2705885"/>
            <a:ext cx="1921718" cy="2248982"/>
          </a:xfrm>
          <a:prstGeom prst="rect">
            <a:avLst/>
          </a:prstGeom>
        </p:spPr>
      </p:pic>
    </p:spTree>
    <p:extLst>
      <p:ext uri="{BB962C8B-B14F-4D97-AF65-F5344CB8AC3E}">
        <p14:creationId xmlns:p14="http://schemas.microsoft.com/office/powerpoint/2010/main" val="2373149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59832" y="2327508"/>
            <a:ext cx="5734100" cy="920765"/>
          </a:xfrm>
          <a:prstGeom prst="rect">
            <a:avLst/>
          </a:prstGeom>
          <a:solidFill>
            <a:srgbClr val="CCECFF"/>
          </a:solidFill>
          <a:ln>
            <a:noFill/>
          </a:ln>
        </p:spPr>
        <p:txBody>
          <a:bodyPr wrap="square" rtlCol="0">
            <a:spAutoFit/>
          </a:bodyPr>
          <a:lstStyle/>
          <a:p>
            <a:pPr>
              <a:lnSpc>
                <a:spcPts val="2200"/>
              </a:lnSpc>
            </a:pPr>
            <a:r>
              <a:rPr lang="en-GB" dirty="0"/>
              <a:t>The White House, </a:t>
            </a:r>
            <a:r>
              <a:rPr lang="en-GB" b="1" u="sng" dirty="0">
                <a:solidFill>
                  <a:srgbClr val="FF0000"/>
                </a:solidFill>
              </a:rPr>
              <a:t>situated</a:t>
            </a:r>
            <a:r>
              <a:rPr lang="en-GB" u="sng" dirty="0">
                <a:solidFill>
                  <a:srgbClr val="FF0000"/>
                </a:solidFill>
              </a:rPr>
              <a:t> in Washington D.C</a:t>
            </a:r>
            <a:r>
              <a:rPr lang="en-GB" dirty="0"/>
              <a:t>., has been the official home and workplace of the President of the United States of America for over 200 years.</a:t>
            </a:r>
          </a:p>
        </p:txBody>
      </p:sp>
      <p:sp>
        <p:nvSpPr>
          <p:cNvPr id="3" name="Rectangle 2"/>
          <p:cNvSpPr/>
          <p:nvPr/>
        </p:nvSpPr>
        <p:spPr>
          <a:xfrm>
            <a:off x="374440" y="389886"/>
            <a:ext cx="5184576" cy="646331"/>
          </a:xfrm>
          <a:prstGeom prst="rect">
            <a:avLst/>
          </a:prstGeom>
        </p:spPr>
        <p:txBody>
          <a:bodyPr wrap="square">
            <a:spAutoFit/>
          </a:bodyPr>
          <a:lstStyle/>
          <a:p>
            <a:r>
              <a:rPr lang="en-GB" sz="3600" dirty="0">
                <a:effectLst>
                  <a:outerShdw blurRad="38100" dist="38100" dir="2700000" algn="tl">
                    <a:srgbClr val="000000">
                      <a:alpha val="43137"/>
                    </a:srgbClr>
                  </a:outerShdw>
                </a:effectLst>
              </a:rPr>
              <a:t>Noticing Details in a Text</a:t>
            </a:r>
          </a:p>
        </p:txBody>
      </p:sp>
      <p:pic>
        <p:nvPicPr>
          <p:cNvPr id="5" name="Picture 4">
            <a:extLst>
              <a:ext uri="{FF2B5EF4-FFF2-40B4-BE49-F238E27FC236}">
                <a16:creationId xmlns:a16="http://schemas.microsoft.com/office/drawing/2014/main" id="{9F93481C-3E29-4E28-B03C-DC5B53ADE0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0" y="1696785"/>
            <a:ext cx="2695570" cy="2693637"/>
          </a:xfrm>
          <a:prstGeom prst="rect">
            <a:avLst/>
          </a:prstGeom>
        </p:spPr>
      </p:pic>
      <p:sp>
        <p:nvSpPr>
          <p:cNvPr id="4" name="TextBox 3">
            <a:extLst>
              <a:ext uri="{FF2B5EF4-FFF2-40B4-BE49-F238E27FC236}">
                <a16:creationId xmlns:a16="http://schemas.microsoft.com/office/drawing/2014/main" id="{297DFC98-78A3-414A-9B01-061FAA4A89D6}"/>
              </a:ext>
            </a:extLst>
          </p:cNvPr>
          <p:cNvSpPr txBox="1"/>
          <p:nvPr/>
        </p:nvSpPr>
        <p:spPr>
          <a:xfrm>
            <a:off x="3059832" y="3429000"/>
            <a:ext cx="5734100" cy="923330"/>
          </a:xfrm>
          <a:prstGeom prst="rect">
            <a:avLst/>
          </a:prstGeom>
          <a:solidFill>
            <a:schemeClr val="accent1"/>
          </a:solidFill>
        </p:spPr>
        <p:txBody>
          <a:bodyPr wrap="square" rtlCol="0">
            <a:spAutoFit/>
          </a:bodyPr>
          <a:lstStyle/>
          <a:p>
            <a:r>
              <a:rPr lang="en-GB" b="1" u="sng" dirty="0">
                <a:solidFill>
                  <a:srgbClr val="FF0000"/>
                </a:solidFill>
              </a:rPr>
              <a:t>Built</a:t>
            </a:r>
            <a:r>
              <a:rPr lang="en-GB" u="sng" dirty="0">
                <a:solidFill>
                  <a:srgbClr val="FF0000"/>
                </a:solidFill>
              </a:rPr>
              <a:t> in memory of his favourite wife, Mumtaz Mahal</a:t>
            </a:r>
            <a:r>
              <a:rPr lang="en-GB" u="sng" dirty="0"/>
              <a:t>, </a:t>
            </a:r>
            <a:r>
              <a:rPr lang="en-GB" dirty="0"/>
              <a:t>the Taj Mahal (or Crown Palace) was commissioned by the Mughal Emperor Shah Jahan in 1631.</a:t>
            </a:r>
          </a:p>
        </p:txBody>
      </p:sp>
      <p:sp>
        <p:nvSpPr>
          <p:cNvPr id="7" name="TextBox 6">
            <a:extLst>
              <a:ext uri="{FF2B5EF4-FFF2-40B4-BE49-F238E27FC236}">
                <a16:creationId xmlns:a16="http://schemas.microsoft.com/office/drawing/2014/main" id="{56DA2FC9-C30C-4919-B8AB-282678A45459}"/>
              </a:ext>
            </a:extLst>
          </p:cNvPr>
          <p:cNvSpPr txBox="1"/>
          <p:nvPr/>
        </p:nvSpPr>
        <p:spPr>
          <a:xfrm>
            <a:off x="3059832" y="1235120"/>
            <a:ext cx="5734100" cy="923330"/>
          </a:xfrm>
          <a:prstGeom prst="rect">
            <a:avLst/>
          </a:prstGeom>
          <a:solidFill>
            <a:schemeClr val="accent3">
              <a:lumMod val="75000"/>
            </a:schemeClr>
          </a:solidFill>
        </p:spPr>
        <p:txBody>
          <a:bodyPr wrap="square" rtlCol="0">
            <a:spAutoFit/>
          </a:bodyPr>
          <a:lstStyle/>
          <a:p>
            <a:r>
              <a:rPr lang="en-GB" b="1" u="sng" dirty="0">
                <a:solidFill>
                  <a:srgbClr val="FF0000"/>
                </a:solidFill>
              </a:rPr>
              <a:t>Standing</a:t>
            </a:r>
            <a:r>
              <a:rPr lang="en-GB" u="sng" dirty="0">
                <a:solidFill>
                  <a:srgbClr val="FF0000"/>
                </a:solidFill>
              </a:rPr>
              <a:t> in the centre of the Italian capital</a:t>
            </a:r>
            <a:r>
              <a:rPr lang="en-GB" dirty="0"/>
              <a:t>, the Colosseum was used for gladiator contests, mock battles, animal hunts and religious sacrifices.</a:t>
            </a:r>
          </a:p>
        </p:txBody>
      </p:sp>
      <p:sp>
        <p:nvSpPr>
          <p:cNvPr id="8" name="Rounded Rectangle 9">
            <a:extLst>
              <a:ext uri="{FF2B5EF4-FFF2-40B4-BE49-F238E27FC236}">
                <a16:creationId xmlns:a16="http://schemas.microsoft.com/office/drawing/2014/main" id="{C3E1164F-0A2A-4991-BFA7-2BD6585625CF}"/>
              </a:ext>
            </a:extLst>
          </p:cNvPr>
          <p:cNvSpPr/>
          <p:nvPr/>
        </p:nvSpPr>
        <p:spPr>
          <a:xfrm>
            <a:off x="350068" y="1075009"/>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9" name="Rounded Rectangle 9">
            <a:extLst>
              <a:ext uri="{FF2B5EF4-FFF2-40B4-BE49-F238E27FC236}">
                <a16:creationId xmlns:a16="http://schemas.microsoft.com/office/drawing/2014/main" id="{67E3CD9A-C95E-41F4-AE92-080727AF7633}"/>
              </a:ext>
            </a:extLst>
          </p:cNvPr>
          <p:cNvSpPr/>
          <p:nvPr/>
        </p:nvSpPr>
        <p:spPr>
          <a:xfrm>
            <a:off x="6876256" y="601740"/>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0" name="Rounded Rectangle 9">
            <a:extLst>
              <a:ext uri="{FF2B5EF4-FFF2-40B4-BE49-F238E27FC236}">
                <a16:creationId xmlns:a16="http://schemas.microsoft.com/office/drawing/2014/main" id="{250F937D-1DC3-4528-ABCE-0CA65F5A6A7B}"/>
              </a:ext>
            </a:extLst>
          </p:cNvPr>
          <p:cNvSpPr/>
          <p:nvPr/>
        </p:nvSpPr>
        <p:spPr>
          <a:xfrm>
            <a:off x="514548" y="4619279"/>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Discussion</a:t>
            </a:r>
          </a:p>
        </p:txBody>
      </p:sp>
      <p:sp>
        <p:nvSpPr>
          <p:cNvPr id="11" name="TextBox 10">
            <a:extLst>
              <a:ext uri="{FF2B5EF4-FFF2-40B4-BE49-F238E27FC236}">
                <a16:creationId xmlns:a16="http://schemas.microsoft.com/office/drawing/2014/main" id="{4006DDF1-8D10-4B89-9E88-7B68B93E5710}"/>
              </a:ext>
            </a:extLst>
          </p:cNvPr>
          <p:cNvSpPr txBox="1"/>
          <p:nvPr/>
        </p:nvSpPr>
        <p:spPr>
          <a:xfrm>
            <a:off x="179512" y="5267785"/>
            <a:ext cx="8784976" cy="1200329"/>
          </a:xfrm>
          <a:prstGeom prst="rect">
            <a:avLst/>
          </a:prstGeom>
          <a:noFill/>
          <a:ln>
            <a:solidFill>
              <a:schemeClr val="tx1"/>
            </a:solidFill>
          </a:ln>
        </p:spPr>
        <p:txBody>
          <a:bodyPr wrap="square" rtlCol="0">
            <a:spAutoFit/>
          </a:bodyPr>
          <a:lstStyle/>
          <a:p>
            <a:r>
              <a:rPr lang="en-GB" dirty="0"/>
              <a:t>One way of adding detail to the information in a text is by using a </a:t>
            </a:r>
            <a:r>
              <a:rPr lang="en-GB" u="sng" dirty="0">
                <a:solidFill>
                  <a:srgbClr val="FF0000"/>
                </a:solidFill>
              </a:rPr>
              <a:t>subordinate clause which has </a:t>
            </a:r>
            <a:r>
              <a:rPr lang="en-GB" b="1" u="sng" dirty="0">
                <a:solidFill>
                  <a:srgbClr val="FF0000"/>
                </a:solidFill>
              </a:rPr>
              <a:t>a non-finite verb</a:t>
            </a:r>
            <a:r>
              <a:rPr lang="en-GB" u="sng" dirty="0">
                <a:solidFill>
                  <a:srgbClr val="FF0000"/>
                </a:solidFill>
              </a:rPr>
              <a:t>.</a:t>
            </a:r>
            <a:r>
              <a:rPr lang="en-GB" dirty="0">
                <a:solidFill>
                  <a:srgbClr val="FF0000"/>
                </a:solidFill>
              </a:rPr>
              <a:t> </a:t>
            </a:r>
            <a:r>
              <a:rPr lang="en-GB" dirty="0"/>
              <a:t>Look at the sentences here. Decide what kind of detail is provided by the subordinate clause by asking:</a:t>
            </a:r>
          </a:p>
          <a:p>
            <a:pPr marL="285750" indent="-285750">
              <a:buFont typeface="Wingdings" panose="05000000000000000000" pitchFamily="2" charset="2"/>
              <a:buChar char="§"/>
            </a:pPr>
            <a:r>
              <a:rPr lang="en-GB" dirty="0"/>
              <a:t>What information is lost if you omit the subordinate clause? </a:t>
            </a:r>
          </a:p>
        </p:txBody>
      </p:sp>
      <p:sp>
        <p:nvSpPr>
          <p:cNvPr id="12" name="Rounded Rectangle 9">
            <a:extLst>
              <a:ext uri="{FF2B5EF4-FFF2-40B4-BE49-F238E27FC236}">
                <a16:creationId xmlns:a16="http://schemas.microsoft.com/office/drawing/2014/main" id="{099D9703-8FBF-45A6-968A-51F7004C6568}"/>
              </a:ext>
            </a:extLst>
          </p:cNvPr>
          <p:cNvSpPr/>
          <p:nvPr/>
        </p:nvSpPr>
        <p:spPr>
          <a:xfrm>
            <a:off x="7180047" y="5923735"/>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13" name="TextBox 12">
            <a:extLst>
              <a:ext uri="{FF2B5EF4-FFF2-40B4-BE49-F238E27FC236}">
                <a16:creationId xmlns:a16="http://schemas.microsoft.com/office/drawing/2014/main" id="{F751FDA7-26AD-403A-8455-F6DE692E1225}"/>
              </a:ext>
            </a:extLst>
          </p:cNvPr>
          <p:cNvSpPr txBox="1"/>
          <p:nvPr/>
        </p:nvSpPr>
        <p:spPr>
          <a:xfrm>
            <a:off x="2695570" y="4509989"/>
            <a:ext cx="6098362" cy="646331"/>
          </a:xfrm>
          <a:prstGeom prst="rect">
            <a:avLst/>
          </a:prstGeom>
          <a:solidFill>
            <a:srgbClr val="CCECFF"/>
          </a:solidFill>
        </p:spPr>
        <p:txBody>
          <a:bodyPr wrap="square" rtlCol="0">
            <a:spAutoFit/>
          </a:bodyPr>
          <a:lstStyle/>
          <a:p>
            <a:r>
              <a:rPr lang="en-GB" dirty="0"/>
              <a:t>The Colosseum was gifted to the citizens of Rome by Emperor Vespasian </a:t>
            </a:r>
            <a:r>
              <a:rPr lang="en-GB" b="1" u="sng" dirty="0">
                <a:solidFill>
                  <a:srgbClr val="FF0000"/>
                </a:solidFill>
              </a:rPr>
              <a:t>to win </a:t>
            </a:r>
            <a:r>
              <a:rPr lang="en-GB" u="sng" dirty="0">
                <a:solidFill>
                  <a:srgbClr val="FF0000"/>
                </a:solidFill>
              </a:rPr>
              <a:t>the public’s favour</a:t>
            </a:r>
            <a:r>
              <a:rPr lang="en-GB" dirty="0"/>
              <a:t>.</a:t>
            </a:r>
          </a:p>
        </p:txBody>
      </p:sp>
    </p:spTree>
    <p:extLst>
      <p:ext uri="{BB962C8B-B14F-4D97-AF65-F5344CB8AC3E}">
        <p14:creationId xmlns:p14="http://schemas.microsoft.com/office/powerpoint/2010/main" val="1315675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33142" y="3680757"/>
            <a:ext cx="6048672" cy="920765"/>
          </a:xfrm>
          <a:prstGeom prst="rect">
            <a:avLst/>
          </a:prstGeom>
          <a:solidFill>
            <a:srgbClr val="CCECFF"/>
          </a:solidFill>
          <a:ln>
            <a:noFill/>
          </a:ln>
        </p:spPr>
        <p:txBody>
          <a:bodyPr wrap="square" rtlCol="0">
            <a:spAutoFit/>
          </a:bodyPr>
          <a:lstStyle/>
          <a:p>
            <a:pPr>
              <a:lnSpc>
                <a:spcPts val="2200"/>
              </a:lnSpc>
            </a:pPr>
            <a:r>
              <a:rPr lang="en-GB" b="1" u="sng" dirty="0">
                <a:solidFill>
                  <a:srgbClr val="FF0000"/>
                </a:solidFill>
              </a:rPr>
              <a:t>Built</a:t>
            </a:r>
            <a:r>
              <a:rPr lang="en-GB" u="sng" dirty="0">
                <a:solidFill>
                  <a:srgbClr val="FF0000"/>
                </a:solidFill>
              </a:rPr>
              <a:t> between 70 and 80 AD</a:t>
            </a:r>
            <a:r>
              <a:rPr lang="en-GB" dirty="0"/>
              <a:t>, the Colosseum was gifted to the citizens of Rome by Emperor Vespasian </a:t>
            </a:r>
            <a:r>
              <a:rPr lang="en-GB" b="1" u="sng" dirty="0">
                <a:solidFill>
                  <a:srgbClr val="FF0000"/>
                </a:solidFill>
              </a:rPr>
              <a:t>to win </a:t>
            </a:r>
            <a:r>
              <a:rPr lang="en-GB" u="sng" dirty="0">
                <a:solidFill>
                  <a:srgbClr val="FF0000"/>
                </a:solidFill>
              </a:rPr>
              <a:t>the public’s favour</a:t>
            </a:r>
            <a:r>
              <a:rPr lang="en-GB" dirty="0"/>
              <a:t>.</a:t>
            </a:r>
          </a:p>
        </p:txBody>
      </p:sp>
      <p:sp>
        <p:nvSpPr>
          <p:cNvPr id="3" name="Rectangle 2"/>
          <p:cNvSpPr/>
          <p:nvPr/>
        </p:nvSpPr>
        <p:spPr>
          <a:xfrm>
            <a:off x="374440" y="389886"/>
            <a:ext cx="5184576" cy="646331"/>
          </a:xfrm>
          <a:prstGeom prst="rect">
            <a:avLst/>
          </a:prstGeom>
        </p:spPr>
        <p:txBody>
          <a:bodyPr wrap="square">
            <a:spAutoFit/>
          </a:bodyPr>
          <a:lstStyle/>
          <a:p>
            <a:r>
              <a:rPr lang="en-GB" sz="3600" dirty="0">
                <a:effectLst>
                  <a:outerShdw blurRad="38100" dist="38100" dir="2700000" algn="tl">
                    <a:srgbClr val="000000">
                      <a:alpha val="43137"/>
                    </a:srgbClr>
                  </a:outerShdw>
                </a:effectLst>
              </a:rPr>
              <a:t>Noticing Details in a Text</a:t>
            </a:r>
          </a:p>
        </p:txBody>
      </p:sp>
      <p:pic>
        <p:nvPicPr>
          <p:cNvPr id="5" name="Picture 4">
            <a:extLst>
              <a:ext uri="{FF2B5EF4-FFF2-40B4-BE49-F238E27FC236}">
                <a16:creationId xmlns:a16="http://schemas.microsoft.com/office/drawing/2014/main" id="{9F93481C-3E29-4E28-B03C-DC5B53ADE0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896" y="1543414"/>
            <a:ext cx="2695570" cy="1400185"/>
          </a:xfrm>
          <a:prstGeom prst="rect">
            <a:avLst/>
          </a:prstGeom>
        </p:spPr>
      </p:pic>
      <p:sp>
        <p:nvSpPr>
          <p:cNvPr id="7" name="TextBox 6">
            <a:extLst>
              <a:ext uri="{FF2B5EF4-FFF2-40B4-BE49-F238E27FC236}">
                <a16:creationId xmlns:a16="http://schemas.microsoft.com/office/drawing/2014/main" id="{56DA2FC9-C30C-4919-B8AB-282678A45459}"/>
              </a:ext>
            </a:extLst>
          </p:cNvPr>
          <p:cNvSpPr txBox="1"/>
          <p:nvPr/>
        </p:nvSpPr>
        <p:spPr>
          <a:xfrm>
            <a:off x="2833142" y="2331142"/>
            <a:ext cx="6048672" cy="923330"/>
          </a:xfrm>
          <a:prstGeom prst="rect">
            <a:avLst/>
          </a:prstGeom>
          <a:solidFill>
            <a:schemeClr val="accent3">
              <a:lumMod val="75000"/>
            </a:schemeClr>
          </a:solidFill>
        </p:spPr>
        <p:txBody>
          <a:bodyPr wrap="square" rtlCol="0">
            <a:spAutoFit/>
          </a:bodyPr>
          <a:lstStyle/>
          <a:p>
            <a:r>
              <a:rPr lang="en-GB" dirty="0"/>
              <a:t>The Colosseum was built between 70 and 80 AD. It was gifted to the citizens of Rome by Emperor Vespasian. It was built to win the public’s favour.</a:t>
            </a:r>
          </a:p>
        </p:txBody>
      </p:sp>
      <p:sp>
        <p:nvSpPr>
          <p:cNvPr id="9" name="Rounded Rectangle 9">
            <a:extLst>
              <a:ext uri="{FF2B5EF4-FFF2-40B4-BE49-F238E27FC236}">
                <a16:creationId xmlns:a16="http://schemas.microsoft.com/office/drawing/2014/main" id="{67E3CD9A-C95E-41F4-AE92-080727AF7633}"/>
              </a:ext>
            </a:extLst>
          </p:cNvPr>
          <p:cNvSpPr/>
          <p:nvPr/>
        </p:nvSpPr>
        <p:spPr>
          <a:xfrm>
            <a:off x="514548" y="1085073"/>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1" name="TextBox 10">
            <a:extLst>
              <a:ext uri="{FF2B5EF4-FFF2-40B4-BE49-F238E27FC236}">
                <a16:creationId xmlns:a16="http://schemas.microsoft.com/office/drawing/2014/main" id="{4006DDF1-8D10-4B89-9E88-7B68B93E5710}"/>
              </a:ext>
            </a:extLst>
          </p:cNvPr>
          <p:cNvSpPr txBox="1"/>
          <p:nvPr/>
        </p:nvSpPr>
        <p:spPr>
          <a:xfrm>
            <a:off x="2643929" y="1043178"/>
            <a:ext cx="6448430" cy="1200329"/>
          </a:xfrm>
          <a:prstGeom prst="rect">
            <a:avLst/>
          </a:prstGeom>
          <a:noFill/>
          <a:ln>
            <a:noFill/>
          </a:ln>
        </p:spPr>
        <p:txBody>
          <a:bodyPr wrap="square" rtlCol="0">
            <a:spAutoFit/>
          </a:bodyPr>
          <a:lstStyle/>
          <a:p>
            <a:r>
              <a:rPr lang="en-GB" dirty="0"/>
              <a:t>Using a </a:t>
            </a:r>
            <a:r>
              <a:rPr lang="en-GB" u="sng" dirty="0">
                <a:solidFill>
                  <a:srgbClr val="FF0000"/>
                </a:solidFill>
              </a:rPr>
              <a:t>subordinate clause which has a </a:t>
            </a:r>
            <a:r>
              <a:rPr lang="en-GB" b="1" u="sng" dirty="0">
                <a:solidFill>
                  <a:srgbClr val="FF0000"/>
                </a:solidFill>
              </a:rPr>
              <a:t>non-finite verb</a:t>
            </a:r>
            <a:r>
              <a:rPr lang="en-GB" u="sng" dirty="0">
                <a:solidFill>
                  <a:srgbClr val="FF0000"/>
                </a:solidFill>
              </a:rPr>
              <a:t> </a:t>
            </a:r>
            <a:r>
              <a:rPr lang="en-GB" dirty="0"/>
              <a:t>can help you add layers of detail in a succinct and precise way. For example, the information in three separate sentences can be incorporated into one sentence:</a:t>
            </a:r>
          </a:p>
        </p:txBody>
      </p:sp>
      <p:sp>
        <p:nvSpPr>
          <p:cNvPr id="12" name="Rounded Rectangle 9">
            <a:extLst>
              <a:ext uri="{FF2B5EF4-FFF2-40B4-BE49-F238E27FC236}">
                <a16:creationId xmlns:a16="http://schemas.microsoft.com/office/drawing/2014/main" id="{099D9703-8FBF-45A6-968A-51F7004C6568}"/>
              </a:ext>
            </a:extLst>
          </p:cNvPr>
          <p:cNvSpPr/>
          <p:nvPr/>
        </p:nvSpPr>
        <p:spPr>
          <a:xfrm>
            <a:off x="6588224" y="491928"/>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2" name="TextBox 1">
            <a:extLst>
              <a:ext uri="{FF2B5EF4-FFF2-40B4-BE49-F238E27FC236}">
                <a16:creationId xmlns:a16="http://schemas.microsoft.com/office/drawing/2014/main" id="{E57A9180-FEF4-4BF6-AE4D-E651E848A468}"/>
              </a:ext>
            </a:extLst>
          </p:cNvPr>
          <p:cNvSpPr txBox="1"/>
          <p:nvPr/>
        </p:nvSpPr>
        <p:spPr>
          <a:xfrm>
            <a:off x="208391" y="5027807"/>
            <a:ext cx="8712968" cy="646331"/>
          </a:xfrm>
          <a:prstGeom prst="rect">
            <a:avLst/>
          </a:prstGeom>
          <a:solidFill>
            <a:srgbClr val="D5D5FF"/>
          </a:solidFill>
        </p:spPr>
        <p:txBody>
          <a:bodyPr wrap="square" rtlCol="0">
            <a:spAutoFit/>
          </a:bodyPr>
          <a:lstStyle/>
          <a:p>
            <a:r>
              <a:rPr lang="en-GB" dirty="0"/>
              <a:t>36 trapdoors were hidden underneath the sandy arena floor. These were opened mid-event. They allowed wild animals or extra gladiators into the arena.</a:t>
            </a:r>
          </a:p>
        </p:txBody>
      </p:sp>
      <p:sp>
        <p:nvSpPr>
          <p:cNvPr id="4" name="Arrow: Down 3">
            <a:extLst>
              <a:ext uri="{FF2B5EF4-FFF2-40B4-BE49-F238E27FC236}">
                <a16:creationId xmlns:a16="http://schemas.microsoft.com/office/drawing/2014/main" id="{DC23EEFF-A29A-4652-8691-13392661CA66}"/>
              </a:ext>
            </a:extLst>
          </p:cNvPr>
          <p:cNvSpPr/>
          <p:nvPr/>
        </p:nvSpPr>
        <p:spPr>
          <a:xfrm>
            <a:off x="5258682" y="3198986"/>
            <a:ext cx="392000" cy="5180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B3932F35-4B69-40B4-B803-029D25F18380}"/>
              </a:ext>
            </a:extLst>
          </p:cNvPr>
          <p:cNvSpPr/>
          <p:nvPr/>
        </p:nvSpPr>
        <p:spPr>
          <a:xfrm>
            <a:off x="4172875" y="5580622"/>
            <a:ext cx="392000" cy="5180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C7B7FBA-1EA8-40BF-8D13-08A3A9884E6A}"/>
              </a:ext>
            </a:extLst>
          </p:cNvPr>
          <p:cNvSpPr/>
          <p:nvPr/>
        </p:nvSpPr>
        <p:spPr>
          <a:xfrm>
            <a:off x="215516" y="6100423"/>
            <a:ext cx="8666298" cy="646331"/>
          </a:xfrm>
          <a:prstGeom prst="rect">
            <a:avLst/>
          </a:prstGeom>
          <a:solidFill>
            <a:schemeClr val="bg2">
              <a:lumMod val="20000"/>
              <a:lumOff val="80000"/>
            </a:schemeClr>
          </a:solidFill>
        </p:spPr>
        <p:txBody>
          <a:bodyPr wrap="square">
            <a:spAutoFit/>
          </a:bodyPr>
          <a:lstStyle/>
          <a:p>
            <a:r>
              <a:rPr lang="en-GB" dirty="0"/>
              <a:t>36 trapdoors, </a:t>
            </a:r>
            <a:r>
              <a:rPr lang="en-GB" b="1" u="sng" dirty="0">
                <a:solidFill>
                  <a:srgbClr val="FF0000"/>
                </a:solidFill>
              </a:rPr>
              <a:t>hidden</a:t>
            </a:r>
            <a:r>
              <a:rPr lang="en-GB" u="sng" dirty="0">
                <a:solidFill>
                  <a:srgbClr val="FF0000"/>
                </a:solidFill>
              </a:rPr>
              <a:t> underneath the sandy arena floor</a:t>
            </a:r>
            <a:r>
              <a:rPr lang="en-GB" dirty="0"/>
              <a:t>, were opened mid-event, </a:t>
            </a:r>
            <a:r>
              <a:rPr lang="en-GB" b="1" u="sng" dirty="0">
                <a:solidFill>
                  <a:srgbClr val="FF0000"/>
                </a:solidFill>
              </a:rPr>
              <a:t> allowing </a:t>
            </a:r>
            <a:r>
              <a:rPr lang="en-GB" u="sng" dirty="0">
                <a:solidFill>
                  <a:srgbClr val="FF0000"/>
                </a:solidFill>
              </a:rPr>
              <a:t>wild animals or extra gladiators into the arena.</a:t>
            </a:r>
          </a:p>
        </p:txBody>
      </p:sp>
      <p:sp>
        <p:nvSpPr>
          <p:cNvPr id="10" name="TextBox 9">
            <a:extLst>
              <a:ext uri="{FF2B5EF4-FFF2-40B4-BE49-F238E27FC236}">
                <a16:creationId xmlns:a16="http://schemas.microsoft.com/office/drawing/2014/main" id="{98D7D2C6-ED1A-4521-97EB-D772DADE90C4}"/>
              </a:ext>
            </a:extLst>
          </p:cNvPr>
          <p:cNvSpPr txBox="1"/>
          <p:nvPr/>
        </p:nvSpPr>
        <p:spPr>
          <a:xfrm>
            <a:off x="192181" y="3252168"/>
            <a:ext cx="2510285" cy="1754326"/>
          </a:xfrm>
          <a:prstGeom prst="rect">
            <a:avLst/>
          </a:prstGeom>
          <a:noFill/>
        </p:spPr>
        <p:txBody>
          <a:bodyPr wrap="square" rtlCol="0">
            <a:spAutoFit/>
          </a:bodyPr>
          <a:lstStyle/>
          <a:p>
            <a:r>
              <a:rPr lang="en-GB" dirty="0">
                <a:solidFill>
                  <a:schemeClr val="bg2"/>
                </a:solidFill>
              </a:rPr>
              <a:t>How many different versions of these sentences can you make? Does the order of the clauses alter the meaning?</a:t>
            </a:r>
          </a:p>
        </p:txBody>
      </p:sp>
      <p:sp>
        <p:nvSpPr>
          <p:cNvPr id="14" name="Rounded Rectangle 9">
            <a:extLst>
              <a:ext uri="{FF2B5EF4-FFF2-40B4-BE49-F238E27FC236}">
                <a16:creationId xmlns:a16="http://schemas.microsoft.com/office/drawing/2014/main" id="{FD24B549-4924-492D-9B90-BFFAABC91F45}"/>
              </a:ext>
            </a:extLst>
          </p:cNvPr>
          <p:cNvSpPr/>
          <p:nvPr/>
        </p:nvSpPr>
        <p:spPr>
          <a:xfrm>
            <a:off x="521444" y="2761321"/>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Discussion</a:t>
            </a:r>
          </a:p>
        </p:txBody>
      </p:sp>
    </p:spTree>
    <p:extLst>
      <p:ext uri="{BB962C8B-B14F-4D97-AF65-F5344CB8AC3E}">
        <p14:creationId xmlns:p14="http://schemas.microsoft.com/office/powerpoint/2010/main" val="51576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3450796"/>
            <a:ext cx="6048672" cy="638636"/>
          </a:xfrm>
          <a:prstGeom prst="rect">
            <a:avLst/>
          </a:prstGeom>
          <a:solidFill>
            <a:srgbClr val="CCECFF"/>
          </a:solidFill>
          <a:ln>
            <a:noFill/>
          </a:ln>
        </p:spPr>
        <p:txBody>
          <a:bodyPr wrap="square" rtlCol="0">
            <a:spAutoFit/>
          </a:bodyPr>
          <a:lstStyle/>
          <a:p>
            <a:pPr>
              <a:lnSpc>
                <a:spcPts val="2200"/>
              </a:lnSpc>
            </a:pPr>
            <a:r>
              <a:rPr lang="en-GB" u="sng" dirty="0">
                <a:solidFill>
                  <a:srgbClr val="FF0000"/>
                </a:solidFill>
              </a:rPr>
              <a:t>To win the public’s favour</a:t>
            </a:r>
            <a:r>
              <a:rPr lang="en-GB" dirty="0"/>
              <a:t>, the Colosseum, built between 70 and 80 AD, was gifted to the citizens of Rome.</a:t>
            </a:r>
          </a:p>
        </p:txBody>
      </p:sp>
      <p:sp>
        <p:nvSpPr>
          <p:cNvPr id="3" name="Rectangle 2"/>
          <p:cNvSpPr/>
          <p:nvPr/>
        </p:nvSpPr>
        <p:spPr>
          <a:xfrm>
            <a:off x="374440" y="389886"/>
            <a:ext cx="5184576" cy="646331"/>
          </a:xfrm>
          <a:prstGeom prst="rect">
            <a:avLst/>
          </a:prstGeom>
        </p:spPr>
        <p:txBody>
          <a:bodyPr wrap="square">
            <a:spAutoFit/>
          </a:bodyPr>
          <a:lstStyle/>
          <a:p>
            <a:r>
              <a:rPr lang="en-GB" sz="3600" dirty="0">
                <a:effectLst>
                  <a:outerShdw blurRad="38100" dist="38100" dir="2700000" algn="tl">
                    <a:srgbClr val="000000">
                      <a:alpha val="43137"/>
                    </a:srgbClr>
                  </a:outerShdw>
                </a:effectLst>
              </a:rPr>
              <a:t>Noticing Details in a Text</a:t>
            </a:r>
          </a:p>
        </p:txBody>
      </p:sp>
      <p:pic>
        <p:nvPicPr>
          <p:cNvPr id="5" name="Picture 4">
            <a:extLst>
              <a:ext uri="{FF2B5EF4-FFF2-40B4-BE49-F238E27FC236}">
                <a16:creationId xmlns:a16="http://schemas.microsoft.com/office/drawing/2014/main" id="{9F93481C-3E29-4E28-B03C-DC5B53ADE0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896" y="1543414"/>
            <a:ext cx="2695570" cy="1400185"/>
          </a:xfrm>
          <a:prstGeom prst="rect">
            <a:avLst/>
          </a:prstGeom>
        </p:spPr>
      </p:pic>
      <p:sp>
        <p:nvSpPr>
          <p:cNvPr id="7" name="TextBox 6">
            <a:extLst>
              <a:ext uri="{FF2B5EF4-FFF2-40B4-BE49-F238E27FC236}">
                <a16:creationId xmlns:a16="http://schemas.microsoft.com/office/drawing/2014/main" id="{56DA2FC9-C30C-4919-B8AB-282678A45459}"/>
              </a:ext>
            </a:extLst>
          </p:cNvPr>
          <p:cNvSpPr txBox="1"/>
          <p:nvPr/>
        </p:nvSpPr>
        <p:spPr>
          <a:xfrm>
            <a:off x="2833142" y="2331142"/>
            <a:ext cx="6048672" cy="923330"/>
          </a:xfrm>
          <a:prstGeom prst="rect">
            <a:avLst/>
          </a:prstGeom>
          <a:solidFill>
            <a:schemeClr val="accent3">
              <a:lumMod val="75000"/>
            </a:schemeClr>
          </a:solidFill>
        </p:spPr>
        <p:txBody>
          <a:bodyPr wrap="square" rtlCol="0">
            <a:spAutoFit/>
          </a:bodyPr>
          <a:lstStyle/>
          <a:p>
            <a:r>
              <a:rPr lang="en-GB" dirty="0"/>
              <a:t>The Colosseum was built between 70 and 80 AD. It was gifted to the citizens of Rome by Emperor Vespasian. It was built to win the public’s favour.</a:t>
            </a:r>
          </a:p>
        </p:txBody>
      </p:sp>
      <p:sp>
        <p:nvSpPr>
          <p:cNvPr id="9" name="Rounded Rectangle 9">
            <a:extLst>
              <a:ext uri="{FF2B5EF4-FFF2-40B4-BE49-F238E27FC236}">
                <a16:creationId xmlns:a16="http://schemas.microsoft.com/office/drawing/2014/main" id="{67E3CD9A-C95E-41F4-AE92-080727AF7633}"/>
              </a:ext>
            </a:extLst>
          </p:cNvPr>
          <p:cNvSpPr/>
          <p:nvPr/>
        </p:nvSpPr>
        <p:spPr>
          <a:xfrm>
            <a:off x="514548" y="1085073"/>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1" name="TextBox 10">
            <a:extLst>
              <a:ext uri="{FF2B5EF4-FFF2-40B4-BE49-F238E27FC236}">
                <a16:creationId xmlns:a16="http://schemas.microsoft.com/office/drawing/2014/main" id="{4006DDF1-8D10-4B89-9E88-7B68B93E5710}"/>
              </a:ext>
            </a:extLst>
          </p:cNvPr>
          <p:cNvSpPr txBox="1"/>
          <p:nvPr/>
        </p:nvSpPr>
        <p:spPr>
          <a:xfrm>
            <a:off x="2643929" y="1043178"/>
            <a:ext cx="6448430" cy="1200329"/>
          </a:xfrm>
          <a:prstGeom prst="rect">
            <a:avLst/>
          </a:prstGeom>
          <a:noFill/>
          <a:ln>
            <a:noFill/>
          </a:ln>
        </p:spPr>
        <p:txBody>
          <a:bodyPr wrap="square" rtlCol="0">
            <a:spAutoFit/>
          </a:bodyPr>
          <a:lstStyle/>
          <a:p>
            <a:r>
              <a:rPr lang="en-GB" dirty="0"/>
              <a:t>Using a </a:t>
            </a:r>
            <a:r>
              <a:rPr lang="en-GB" u="sng" dirty="0">
                <a:solidFill>
                  <a:srgbClr val="FF0000"/>
                </a:solidFill>
              </a:rPr>
              <a:t>subordinate clause which has a </a:t>
            </a:r>
            <a:r>
              <a:rPr lang="en-GB" b="1" u="sng" dirty="0">
                <a:solidFill>
                  <a:srgbClr val="FF0000"/>
                </a:solidFill>
              </a:rPr>
              <a:t>non-finite verb</a:t>
            </a:r>
            <a:r>
              <a:rPr lang="en-GB" u="sng" dirty="0">
                <a:solidFill>
                  <a:srgbClr val="FF0000"/>
                </a:solidFill>
              </a:rPr>
              <a:t> </a:t>
            </a:r>
            <a:r>
              <a:rPr lang="en-GB" dirty="0"/>
              <a:t>can help you add layers of detail in a succinct and precise way. Changing the order of subordinate clauses within the sentence can subtly alter emphasis and meaning.</a:t>
            </a:r>
          </a:p>
        </p:txBody>
      </p:sp>
      <p:sp>
        <p:nvSpPr>
          <p:cNvPr id="2" name="TextBox 1">
            <a:extLst>
              <a:ext uri="{FF2B5EF4-FFF2-40B4-BE49-F238E27FC236}">
                <a16:creationId xmlns:a16="http://schemas.microsoft.com/office/drawing/2014/main" id="{E57A9180-FEF4-4BF6-AE4D-E651E848A468}"/>
              </a:ext>
            </a:extLst>
          </p:cNvPr>
          <p:cNvSpPr txBox="1"/>
          <p:nvPr/>
        </p:nvSpPr>
        <p:spPr>
          <a:xfrm>
            <a:off x="208391" y="5027807"/>
            <a:ext cx="8712968" cy="646331"/>
          </a:xfrm>
          <a:prstGeom prst="rect">
            <a:avLst/>
          </a:prstGeom>
          <a:solidFill>
            <a:srgbClr val="D5D5FF"/>
          </a:solidFill>
        </p:spPr>
        <p:txBody>
          <a:bodyPr wrap="square" rtlCol="0">
            <a:spAutoFit/>
          </a:bodyPr>
          <a:lstStyle/>
          <a:p>
            <a:r>
              <a:rPr lang="en-GB" dirty="0"/>
              <a:t>36 trapdoors were hidden underneath the sandy arena floor. These were opened mid-event. They allowed wild animals or extra gladiators into the arena.</a:t>
            </a:r>
          </a:p>
        </p:txBody>
      </p:sp>
      <p:sp>
        <p:nvSpPr>
          <p:cNvPr id="8" name="Rectangle 7">
            <a:extLst>
              <a:ext uri="{FF2B5EF4-FFF2-40B4-BE49-F238E27FC236}">
                <a16:creationId xmlns:a16="http://schemas.microsoft.com/office/drawing/2014/main" id="{9C7B7FBA-1EA8-40BF-8D13-08A3A9884E6A}"/>
              </a:ext>
            </a:extLst>
          </p:cNvPr>
          <p:cNvSpPr/>
          <p:nvPr/>
        </p:nvSpPr>
        <p:spPr>
          <a:xfrm>
            <a:off x="215516" y="6071320"/>
            <a:ext cx="8666298" cy="646331"/>
          </a:xfrm>
          <a:prstGeom prst="rect">
            <a:avLst/>
          </a:prstGeom>
          <a:solidFill>
            <a:schemeClr val="bg2">
              <a:lumMod val="20000"/>
              <a:lumOff val="80000"/>
            </a:schemeClr>
          </a:solidFill>
        </p:spPr>
        <p:txBody>
          <a:bodyPr wrap="square">
            <a:spAutoFit/>
          </a:bodyPr>
          <a:lstStyle/>
          <a:p>
            <a:r>
              <a:rPr lang="en-GB" dirty="0">
                <a:solidFill>
                  <a:schemeClr val="bg2"/>
                </a:solidFill>
              </a:rPr>
              <a:t>Decide on one sentence where the order of clauses emphasises the position of the trapdoors within the Colosseum and the surprise of them opening during the show.</a:t>
            </a:r>
          </a:p>
        </p:txBody>
      </p:sp>
      <p:sp>
        <p:nvSpPr>
          <p:cNvPr id="14" name="Rounded Rectangle 9">
            <a:extLst>
              <a:ext uri="{FF2B5EF4-FFF2-40B4-BE49-F238E27FC236}">
                <a16:creationId xmlns:a16="http://schemas.microsoft.com/office/drawing/2014/main" id="{FD24B549-4924-492D-9B90-BFFAABC91F45}"/>
              </a:ext>
            </a:extLst>
          </p:cNvPr>
          <p:cNvSpPr/>
          <p:nvPr/>
        </p:nvSpPr>
        <p:spPr>
          <a:xfrm>
            <a:off x="521444" y="2761321"/>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15" name="TextBox 14">
            <a:extLst>
              <a:ext uri="{FF2B5EF4-FFF2-40B4-BE49-F238E27FC236}">
                <a16:creationId xmlns:a16="http://schemas.microsoft.com/office/drawing/2014/main" id="{657B7E2C-3E1A-4C9F-8078-C93FF33B2958}"/>
              </a:ext>
            </a:extLst>
          </p:cNvPr>
          <p:cNvSpPr txBox="1"/>
          <p:nvPr/>
        </p:nvSpPr>
        <p:spPr>
          <a:xfrm>
            <a:off x="6048672" y="3308449"/>
            <a:ext cx="2833142" cy="923330"/>
          </a:xfrm>
          <a:prstGeom prst="rect">
            <a:avLst/>
          </a:prstGeom>
          <a:noFill/>
        </p:spPr>
        <p:txBody>
          <a:bodyPr wrap="square" rtlCol="0">
            <a:spAutoFit/>
          </a:bodyPr>
          <a:lstStyle/>
          <a:p>
            <a:r>
              <a:rPr lang="en-GB" dirty="0">
                <a:solidFill>
                  <a:schemeClr val="bg2"/>
                </a:solidFill>
              </a:rPr>
              <a:t>Here, the reason for building the Colosseum is foregrounded.</a:t>
            </a:r>
          </a:p>
        </p:txBody>
      </p:sp>
      <p:sp>
        <p:nvSpPr>
          <p:cNvPr id="16" name="TextBox 15">
            <a:extLst>
              <a:ext uri="{FF2B5EF4-FFF2-40B4-BE49-F238E27FC236}">
                <a16:creationId xmlns:a16="http://schemas.microsoft.com/office/drawing/2014/main" id="{8B69F4EB-685A-409F-9C81-5506A1BCB6BA}"/>
              </a:ext>
            </a:extLst>
          </p:cNvPr>
          <p:cNvSpPr txBox="1"/>
          <p:nvPr/>
        </p:nvSpPr>
        <p:spPr>
          <a:xfrm>
            <a:off x="6896" y="4252597"/>
            <a:ext cx="6048672" cy="638636"/>
          </a:xfrm>
          <a:prstGeom prst="rect">
            <a:avLst/>
          </a:prstGeom>
          <a:solidFill>
            <a:srgbClr val="CCECFF"/>
          </a:solidFill>
          <a:ln>
            <a:noFill/>
          </a:ln>
        </p:spPr>
        <p:txBody>
          <a:bodyPr wrap="square" rtlCol="0">
            <a:spAutoFit/>
          </a:bodyPr>
          <a:lstStyle/>
          <a:p>
            <a:pPr>
              <a:lnSpc>
                <a:spcPts val="2200"/>
              </a:lnSpc>
            </a:pPr>
            <a:r>
              <a:rPr lang="en-GB" u="sng" dirty="0">
                <a:solidFill>
                  <a:srgbClr val="FF0000"/>
                </a:solidFill>
              </a:rPr>
              <a:t>Built between 70 and 80 AD</a:t>
            </a:r>
            <a:r>
              <a:rPr lang="en-GB" dirty="0"/>
              <a:t>, the Colosseum was gifted to the citizens of Rome to win the public’s favour.</a:t>
            </a:r>
          </a:p>
        </p:txBody>
      </p:sp>
      <p:sp>
        <p:nvSpPr>
          <p:cNvPr id="17" name="TextBox 16">
            <a:extLst>
              <a:ext uri="{FF2B5EF4-FFF2-40B4-BE49-F238E27FC236}">
                <a16:creationId xmlns:a16="http://schemas.microsoft.com/office/drawing/2014/main" id="{51E35039-CE61-4770-9F63-EF003AC15B95}"/>
              </a:ext>
            </a:extLst>
          </p:cNvPr>
          <p:cNvSpPr txBox="1"/>
          <p:nvPr/>
        </p:nvSpPr>
        <p:spPr>
          <a:xfrm>
            <a:off x="6084234" y="4152829"/>
            <a:ext cx="2833142" cy="923330"/>
          </a:xfrm>
          <a:prstGeom prst="rect">
            <a:avLst/>
          </a:prstGeom>
          <a:noFill/>
        </p:spPr>
        <p:txBody>
          <a:bodyPr wrap="square" rtlCol="0">
            <a:spAutoFit/>
          </a:bodyPr>
          <a:lstStyle/>
          <a:p>
            <a:r>
              <a:rPr lang="en-GB" dirty="0">
                <a:solidFill>
                  <a:schemeClr val="bg2"/>
                </a:solidFill>
              </a:rPr>
              <a:t>Here, the date when the Colosseum was built is foregrounded.  </a:t>
            </a:r>
          </a:p>
        </p:txBody>
      </p:sp>
      <p:sp>
        <p:nvSpPr>
          <p:cNvPr id="18" name="Rounded Rectangle 9">
            <a:extLst>
              <a:ext uri="{FF2B5EF4-FFF2-40B4-BE49-F238E27FC236}">
                <a16:creationId xmlns:a16="http://schemas.microsoft.com/office/drawing/2014/main" id="{6CA75917-5B5C-40E1-A4D0-0165E7D739CA}"/>
              </a:ext>
            </a:extLst>
          </p:cNvPr>
          <p:cNvSpPr/>
          <p:nvPr/>
        </p:nvSpPr>
        <p:spPr>
          <a:xfrm>
            <a:off x="552389" y="5595216"/>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Discussion</a:t>
            </a:r>
          </a:p>
        </p:txBody>
      </p:sp>
      <p:sp>
        <p:nvSpPr>
          <p:cNvPr id="4" name="Arrow: Left 3">
            <a:extLst>
              <a:ext uri="{FF2B5EF4-FFF2-40B4-BE49-F238E27FC236}">
                <a16:creationId xmlns:a16="http://schemas.microsoft.com/office/drawing/2014/main" id="{5C79CCD2-9A47-4D04-8A35-4D339BE0F1F4}"/>
              </a:ext>
            </a:extLst>
          </p:cNvPr>
          <p:cNvSpPr/>
          <p:nvPr/>
        </p:nvSpPr>
        <p:spPr>
          <a:xfrm>
            <a:off x="5857478" y="3519583"/>
            <a:ext cx="226756" cy="3358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Left 18">
            <a:extLst>
              <a:ext uri="{FF2B5EF4-FFF2-40B4-BE49-F238E27FC236}">
                <a16:creationId xmlns:a16="http://schemas.microsoft.com/office/drawing/2014/main" id="{B8023C22-78CA-471B-8E99-DD2629FDCF24}"/>
              </a:ext>
            </a:extLst>
          </p:cNvPr>
          <p:cNvSpPr/>
          <p:nvPr/>
        </p:nvSpPr>
        <p:spPr>
          <a:xfrm>
            <a:off x="5898335" y="4374126"/>
            <a:ext cx="226756" cy="3358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44698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440" y="389886"/>
            <a:ext cx="5184576" cy="646331"/>
          </a:xfrm>
          <a:prstGeom prst="rect">
            <a:avLst/>
          </a:prstGeom>
        </p:spPr>
        <p:txBody>
          <a:bodyPr wrap="square">
            <a:spAutoFit/>
          </a:bodyPr>
          <a:lstStyle/>
          <a:p>
            <a:r>
              <a:rPr lang="en-GB" sz="3600" dirty="0">
                <a:effectLst>
                  <a:outerShdw blurRad="38100" dist="38100" dir="2700000" algn="tl">
                    <a:srgbClr val="000000">
                      <a:alpha val="43137"/>
                    </a:srgbClr>
                  </a:outerShdw>
                </a:effectLst>
              </a:rPr>
              <a:t>Noticing Details in a Text</a:t>
            </a:r>
          </a:p>
        </p:txBody>
      </p:sp>
      <p:pic>
        <p:nvPicPr>
          <p:cNvPr id="5" name="Picture 4">
            <a:extLst>
              <a:ext uri="{FF2B5EF4-FFF2-40B4-BE49-F238E27FC236}">
                <a16:creationId xmlns:a16="http://schemas.microsoft.com/office/drawing/2014/main" id="{9F93481C-3E29-4E28-B03C-DC5B53ADE0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896" y="1543414"/>
            <a:ext cx="2695570" cy="1400185"/>
          </a:xfrm>
          <a:prstGeom prst="rect">
            <a:avLst/>
          </a:prstGeom>
        </p:spPr>
      </p:pic>
      <p:sp>
        <p:nvSpPr>
          <p:cNvPr id="9" name="Rounded Rectangle 9">
            <a:extLst>
              <a:ext uri="{FF2B5EF4-FFF2-40B4-BE49-F238E27FC236}">
                <a16:creationId xmlns:a16="http://schemas.microsoft.com/office/drawing/2014/main" id="{67E3CD9A-C95E-41F4-AE92-080727AF7633}"/>
              </a:ext>
            </a:extLst>
          </p:cNvPr>
          <p:cNvSpPr/>
          <p:nvPr/>
        </p:nvSpPr>
        <p:spPr>
          <a:xfrm>
            <a:off x="514548" y="1085073"/>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1" name="TextBox 10">
            <a:extLst>
              <a:ext uri="{FF2B5EF4-FFF2-40B4-BE49-F238E27FC236}">
                <a16:creationId xmlns:a16="http://schemas.microsoft.com/office/drawing/2014/main" id="{4006DDF1-8D10-4B89-9E88-7B68B93E5710}"/>
              </a:ext>
            </a:extLst>
          </p:cNvPr>
          <p:cNvSpPr txBox="1"/>
          <p:nvPr/>
        </p:nvSpPr>
        <p:spPr>
          <a:xfrm>
            <a:off x="2643929" y="1043178"/>
            <a:ext cx="6448430" cy="1200329"/>
          </a:xfrm>
          <a:prstGeom prst="rect">
            <a:avLst/>
          </a:prstGeom>
          <a:noFill/>
          <a:ln>
            <a:noFill/>
          </a:ln>
        </p:spPr>
        <p:txBody>
          <a:bodyPr wrap="square" rtlCol="0">
            <a:spAutoFit/>
          </a:bodyPr>
          <a:lstStyle/>
          <a:p>
            <a:r>
              <a:rPr lang="en-GB" dirty="0"/>
              <a:t>Using a </a:t>
            </a:r>
            <a:r>
              <a:rPr lang="en-GB" u="sng" dirty="0">
                <a:solidFill>
                  <a:srgbClr val="FF0000"/>
                </a:solidFill>
              </a:rPr>
              <a:t>subordinate clause which has a </a:t>
            </a:r>
            <a:r>
              <a:rPr lang="en-GB" b="1" u="sng" dirty="0">
                <a:solidFill>
                  <a:srgbClr val="FF0000"/>
                </a:solidFill>
              </a:rPr>
              <a:t>non-finite verb</a:t>
            </a:r>
            <a:r>
              <a:rPr lang="en-GB" u="sng" dirty="0">
                <a:solidFill>
                  <a:srgbClr val="FF0000"/>
                </a:solidFill>
              </a:rPr>
              <a:t> </a:t>
            </a:r>
            <a:r>
              <a:rPr lang="en-GB" dirty="0"/>
              <a:t>can help you add layers of detail in a succinct and precise way. Changing the order of subordinate clauses within the sentence can subtly alter emphasis and meaning.</a:t>
            </a:r>
          </a:p>
        </p:txBody>
      </p:sp>
      <p:sp>
        <p:nvSpPr>
          <p:cNvPr id="2" name="TextBox 1">
            <a:extLst>
              <a:ext uri="{FF2B5EF4-FFF2-40B4-BE49-F238E27FC236}">
                <a16:creationId xmlns:a16="http://schemas.microsoft.com/office/drawing/2014/main" id="{E57A9180-FEF4-4BF6-AE4D-E651E848A468}"/>
              </a:ext>
            </a:extLst>
          </p:cNvPr>
          <p:cNvSpPr txBox="1"/>
          <p:nvPr/>
        </p:nvSpPr>
        <p:spPr>
          <a:xfrm>
            <a:off x="215516" y="3682488"/>
            <a:ext cx="8712968" cy="646331"/>
          </a:xfrm>
          <a:prstGeom prst="rect">
            <a:avLst/>
          </a:prstGeom>
          <a:solidFill>
            <a:srgbClr val="D5D5FF"/>
          </a:solidFill>
        </p:spPr>
        <p:txBody>
          <a:bodyPr wrap="square" rtlCol="0">
            <a:spAutoFit/>
          </a:bodyPr>
          <a:lstStyle/>
          <a:p>
            <a:r>
              <a:rPr lang="en-GB" b="1" u="sng" dirty="0">
                <a:solidFill>
                  <a:srgbClr val="FF0000"/>
                </a:solidFill>
              </a:rPr>
              <a:t>Hidden</a:t>
            </a:r>
            <a:r>
              <a:rPr lang="en-GB" u="sng" dirty="0">
                <a:solidFill>
                  <a:srgbClr val="FF0000"/>
                </a:solidFill>
              </a:rPr>
              <a:t> underneath the sandy arena floor</a:t>
            </a:r>
            <a:r>
              <a:rPr lang="en-GB" dirty="0"/>
              <a:t>, 36 trapdoors were opened mid-event, allowing wild animals or extra gladiators into the arena.</a:t>
            </a:r>
          </a:p>
        </p:txBody>
      </p:sp>
      <p:sp>
        <p:nvSpPr>
          <p:cNvPr id="8" name="Rectangle 7">
            <a:extLst>
              <a:ext uri="{FF2B5EF4-FFF2-40B4-BE49-F238E27FC236}">
                <a16:creationId xmlns:a16="http://schemas.microsoft.com/office/drawing/2014/main" id="{9C7B7FBA-1EA8-40BF-8D13-08A3A9884E6A}"/>
              </a:ext>
            </a:extLst>
          </p:cNvPr>
          <p:cNvSpPr/>
          <p:nvPr/>
        </p:nvSpPr>
        <p:spPr>
          <a:xfrm>
            <a:off x="2966728" y="2301096"/>
            <a:ext cx="5405542" cy="923330"/>
          </a:xfrm>
          <a:prstGeom prst="rect">
            <a:avLst/>
          </a:prstGeom>
          <a:solidFill>
            <a:schemeClr val="bg2">
              <a:lumMod val="20000"/>
              <a:lumOff val="80000"/>
            </a:schemeClr>
          </a:solidFill>
        </p:spPr>
        <p:txBody>
          <a:bodyPr wrap="square">
            <a:spAutoFit/>
          </a:bodyPr>
          <a:lstStyle/>
          <a:p>
            <a:r>
              <a:rPr lang="en-GB" dirty="0">
                <a:solidFill>
                  <a:schemeClr val="bg2"/>
                </a:solidFill>
              </a:rPr>
              <a:t>Is this the version you chose to emphasise the position of the trapdoors within the Colosseum and the surprise of them opening during the show?</a:t>
            </a:r>
          </a:p>
        </p:txBody>
      </p:sp>
      <p:sp>
        <p:nvSpPr>
          <p:cNvPr id="14" name="Rounded Rectangle 9">
            <a:extLst>
              <a:ext uri="{FF2B5EF4-FFF2-40B4-BE49-F238E27FC236}">
                <a16:creationId xmlns:a16="http://schemas.microsoft.com/office/drawing/2014/main" id="{FD24B549-4924-492D-9B90-BFFAABC91F45}"/>
              </a:ext>
            </a:extLst>
          </p:cNvPr>
          <p:cNvSpPr/>
          <p:nvPr/>
        </p:nvSpPr>
        <p:spPr>
          <a:xfrm>
            <a:off x="521444" y="2761321"/>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19" name="Arrow: Down 18">
            <a:extLst>
              <a:ext uri="{FF2B5EF4-FFF2-40B4-BE49-F238E27FC236}">
                <a16:creationId xmlns:a16="http://schemas.microsoft.com/office/drawing/2014/main" id="{8152E761-5B8D-4C94-AA32-921C1332A235}"/>
              </a:ext>
            </a:extLst>
          </p:cNvPr>
          <p:cNvSpPr/>
          <p:nvPr/>
        </p:nvSpPr>
        <p:spPr>
          <a:xfrm>
            <a:off x="5258682" y="3198986"/>
            <a:ext cx="392000" cy="5180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C3700072-6E93-4C71-8F1F-4510FBB643E9}"/>
              </a:ext>
            </a:extLst>
          </p:cNvPr>
          <p:cNvSpPr txBox="1"/>
          <p:nvPr/>
        </p:nvSpPr>
        <p:spPr>
          <a:xfrm>
            <a:off x="215516" y="4638081"/>
            <a:ext cx="8554044" cy="923330"/>
          </a:xfrm>
          <a:prstGeom prst="rect">
            <a:avLst/>
          </a:prstGeom>
          <a:noFill/>
        </p:spPr>
        <p:txBody>
          <a:bodyPr wrap="square" rtlCol="0">
            <a:spAutoFit/>
          </a:bodyPr>
          <a:lstStyle/>
          <a:p>
            <a:r>
              <a:rPr lang="en-GB" dirty="0"/>
              <a:t>You might emphasise the drama of the event even more by starting a sentence with a new non-finite subordinate clause: </a:t>
            </a:r>
            <a:r>
              <a:rPr lang="en-GB" b="1" u="sng" dirty="0">
                <a:solidFill>
                  <a:srgbClr val="FF0000"/>
                </a:solidFill>
              </a:rPr>
              <a:t>Opening</a:t>
            </a:r>
            <a:r>
              <a:rPr lang="en-GB" u="sng" dirty="0">
                <a:solidFill>
                  <a:srgbClr val="FF0000"/>
                </a:solidFill>
              </a:rPr>
              <a:t> mid-event,</a:t>
            </a:r>
            <a:r>
              <a:rPr lang="en-GB" dirty="0"/>
              <a:t>….  </a:t>
            </a:r>
          </a:p>
          <a:p>
            <a:r>
              <a:rPr lang="en-GB" dirty="0"/>
              <a:t>How could you complete this sentence?</a:t>
            </a:r>
          </a:p>
        </p:txBody>
      </p:sp>
      <p:sp>
        <p:nvSpPr>
          <p:cNvPr id="10" name="TextBox 9">
            <a:extLst>
              <a:ext uri="{FF2B5EF4-FFF2-40B4-BE49-F238E27FC236}">
                <a16:creationId xmlns:a16="http://schemas.microsoft.com/office/drawing/2014/main" id="{6112ED58-63E3-406A-8714-0C824F846229}"/>
              </a:ext>
            </a:extLst>
          </p:cNvPr>
          <p:cNvSpPr txBox="1"/>
          <p:nvPr/>
        </p:nvSpPr>
        <p:spPr>
          <a:xfrm>
            <a:off x="215516" y="5735830"/>
            <a:ext cx="8712967" cy="923330"/>
          </a:xfrm>
          <a:prstGeom prst="rect">
            <a:avLst/>
          </a:prstGeom>
          <a:solidFill>
            <a:srgbClr val="D5EFFF"/>
          </a:solidFill>
        </p:spPr>
        <p:txBody>
          <a:bodyPr wrap="square" rtlCol="0">
            <a:spAutoFit/>
          </a:bodyPr>
          <a:lstStyle/>
          <a:p>
            <a:r>
              <a:rPr lang="en-GB" dirty="0"/>
              <a:t>Is this how you completed the sentence ? </a:t>
            </a:r>
          </a:p>
          <a:p>
            <a:r>
              <a:rPr lang="en-GB" b="1" u="sng" dirty="0">
                <a:solidFill>
                  <a:srgbClr val="FF0000"/>
                </a:solidFill>
              </a:rPr>
              <a:t>Opening</a:t>
            </a:r>
            <a:r>
              <a:rPr lang="en-GB" u="sng" dirty="0">
                <a:solidFill>
                  <a:srgbClr val="FF0000"/>
                </a:solidFill>
              </a:rPr>
              <a:t> mid-event</a:t>
            </a:r>
            <a:r>
              <a:rPr lang="en-GB" dirty="0"/>
              <a:t>, 36 trapdoors hidden underneath the sandy arena floor allowed wild animals or extra gladiators into the arena.</a:t>
            </a:r>
          </a:p>
        </p:txBody>
      </p:sp>
    </p:spTree>
    <p:extLst>
      <p:ext uri="{BB962C8B-B14F-4D97-AF65-F5344CB8AC3E}">
        <p14:creationId xmlns:p14="http://schemas.microsoft.com/office/powerpoint/2010/main" val="223673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In an information or explanation text, you need to </a:t>
            </a:r>
            <a:r>
              <a:rPr lang="en-GB" sz="1800" dirty="0">
                <a:solidFill>
                  <a:srgbClr val="FF0000"/>
                </a:solidFill>
              </a:rPr>
              <a:t>provide layers of detail in a precise and succinct way. </a:t>
            </a:r>
          </a:p>
          <a:p>
            <a:pPr marL="0" indent="0">
              <a:lnSpc>
                <a:spcPts val="2800"/>
              </a:lnSpc>
              <a:spcBef>
                <a:spcPts val="0"/>
              </a:spcBef>
              <a:buNone/>
            </a:pPr>
            <a:r>
              <a:rPr lang="en-GB" sz="1800" dirty="0"/>
              <a:t>One way of providing this detail is to use subordinate clauses formed with non-finite verbs. Think about where in the sentence you can place these subordinate clauses to subtly alter the emphasis on meaning. </a:t>
            </a:r>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5266</TotalTime>
  <Words>2215</Words>
  <Application>Microsoft Office PowerPoint</Application>
  <PresentationFormat>On-screen Show (4:3)</PresentationFormat>
  <Paragraphs>125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Black</vt:lpstr>
      <vt:lpstr>Times New Roman</vt:lpstr>
      <vt:lpstr>Wingdings</vt:lpstr>
      <vt:lpstr>Pixel</vt:lpstr>
      <vt:lpstr>PowerPoint Presentation</vt:lpstr>
      <vt:lpstr>LEAD Principles</vt:lpstr>
      <vt:lpstr>Writing to inform and explain</vt:lpstr>
      <vt:lpstr>PowerPoint Presentation</vt:lpstr>
      <vt:lpstr>PowerPoint Presentation</vt:lpstr>
      <vt:lpstr>PowerPoint Presentation</vt:lpstr>
      <vt:lpstr>PowerPoint Presentation</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516</cp:revision>
  <cp:lastPrinted>2016-04-04T06:59:35Z</cp:lastPrinted>
  <dcterms:created xsi:type="dcterms:W3CDTF">2006-06-23T08:27:44Z</dcterms:created>
  <dcterms:modified xsi:type="dcterms:W3CDTF">2020-04-20T09:03:58Z</dcterms:modified>
</cp:coreProperties>
</file>